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72" r:id="rId4"/>
    <p:sldId id="265" r:id="rId5"/>
    <p:sldId id="303" r:id="rId6"/>
    <p:sldId id="304" r:id="rId7"/>
    <p:sldId id="306" r:id="rId8"/>
    <p:sldId id="310" r:id="rId9"/>
    <p:sldId id="312" r:id="rId10"/>
    <p:sldId id="317" r:id="rId11"/>
    <p:sldId id="313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8796"/>
    <a:srgbClr val="F03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50"/>
  </p:normalViewPr>
  <p:slideViewPr>
    <p:cSldViewPr snapToGrid="0" snapToObjects="1">
      <p:cViewPr varScale="1">
        <p:scale>
          <a:sx n="108" d="100"/>
          <a:sy n="108" d="100"/>
        </p:scale>
        <p:origin x="2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8;&#1057;&#1057;&#1051;&#1045;&#1044;&#1054;&#1042;&#1040;&#1053;&#1048;&#1045;%202020\&#1050;&#1054;&#1051;%20&#1040;&#1053;&#1040;&#1051;&#1048;&#1047;%20&#1060;&#1055;&#1043;%20&#1056;&#1057;%20&#1071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8;&#1057;&#1057;&#1051;&#1045;&#1044;&#1054;&#1042;&#1040;&#1053;&#1048;&#1045;%202020\&#1048;&#1089;&#1089;&#1083;&#1077;&#1076;&#1086;&#1074;&#1072;&#1085;&#1080;&#1077;%202020%20&#1095;&#1077;&#1088;&#1085;&#1086;&#1074;&#1080;&#1082;&#1080;\&#1085;&#1072;&#1087;&#1088;&#1072;&#1074;&#1083;&#1077;&#1085;&#1080;&#1103;%20&#1092;&#1087;&#1075;%2011.02.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48;&#1057;&#1057;&#1051;&#1045;&#1044;&#1054;&#1042;&#1040;&#1053;&#1048;&#1045;%202020\&#1048;&#1089;&#1089;&#1083;&#1077;&#1076;&#1086;&#1074;&#1072;&#1085;&#1080;&#1077;%202020%20&#1095;&#1077;&#1088;&#1085;&#1086;&#1074;&#1080;&#1082;&#1080;\&#1050;&#1085;&#1080;&#1075;&#1072;1%20&#1088;&#1072;&#1079;&#1085;&#1086;&#1077;%2007.02.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i="0" baseline="0" dirty="0">
                <a:solidFill>
                  <a:sysClr val="windowText" lastClr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некоммерческих организаций в Республике Саха (Якутия) в 2017-2020 гг. *</a:t>
            </a:r>
            <a:endParaRPr lang="ru-RU" sz="2000" dirty="0">
              <a:solidFill>
                <a:sysClr val="windowText" lastClr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3050088713118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Лист1!$C$10:$C$13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Лист1!$D$10:$D$13</c:f>
              <c:numCache>
                <c:formatCode>General</c:formatCode>
                <c:ptCount val="4"/>
                <c:pt idx="0">
                  <c:v>2158</c:v>
                </c:pt>
                <c:pt idx="1">
                  <c:v>2128</c:v>
                </c:pt>
                <c:pt idx="2">
                  <c:v>2234</c:v>
                </c:pt>
                <c:pt idx="3">
                  <c:v>2247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91-1744-BEAB-B4E1E8310F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0563184"/>
        <c:axId val="450560440"/>
      </c:barChart>
      <c:catAx>
        <c:axId val="45056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0560440"/>
        <c:crosses val="autoZero"/>
        <c:auto val="1"/>
        <c:lblAlgn val="ctr"/>
        <c:lblOffset val="100"/>
        <c:noMultiLvlLbl val="0"/>
      </c:catAx>
      <c:valAx>
        <c:axId val="4505604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0563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НКО в Республике Саха (Якутия) по группам районов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Диаграмма 2. Количество НКО в Республике Саха (Якутия) по группам районов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210-7F4F-8427-B83DAD5FF02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210-7F4F-8427-B83DAD5FF02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9210-7F4F-8427-B83DAD5FF0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остальная часть региона</c:v>
                </c:pt>
                <c:pt idx="1">
                  <c:v>город Якутск</c:v>
                </c:pt>
                <c:pt idx="2">
                  <c:v>арктические районы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1026</c:v>
                </c:pt>
                <c:pt idx="1">
                  <c:v>990</c:v>
                </c:pt>
                <c:pt idx="2">
                  <c:v>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210-7F4F-8427-B83DAD5FF026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ru-RU" sz="2000" b="1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поданных заявок СО НКО Республики Саха (Якутия) на конкурсы Фонда президентских грантов и количество поддержанных заявок Фондом за 2017-2020 гг. * </a:t>
            </a:r>
            <a:endParaRPr lang="ru-RU" sz="2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НАПРАВЛЕНИЯМ'!$K$10</c:f>
              <c:strCache>
                <c:ptCount val="1"/>
                <c:pt idx="0">
                  <c:v>кол-во поданных заявок на конкурс Фонда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173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DB-694E-9F58-E5581F50BEA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189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DB-694E-9F58-E5581F50BEA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302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DB-694E-9F58-E5581F50BE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НАПРАВЛЕНИЯМ'!$J$11:$J$14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'ПО НАПРАВЛЕНИЯМ'!$K$11:$K$14</c:f>
              <c:numCache>
                <c:formatCode>General</c:formatCode>
                <c:ptCount val="4"/>
                <c:pt idx="0">
                  <c:v>158</c:v>
                </c:pt>
                <c:pt idx="1">
                  <c:v>173</c:v>
                </c:pt>
                <c:pt idx="2">
                  <c:v>189</c:v>
                </c:pt>
                <c:pt idx="3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7DB-694E-9F58-E5581F50BEA4}"/>
            </c:ext>
          </c:extLst>
        </c:ser>
        <c:ser>
          <c:idx val="1"/>
          <c:order val="1"/>
          <c:tx>
            <c:strRef>
              <c:f>'ПО НАПРАВЛЕНИЯМ'!$L$10</c:f>
              <c:strCache>
                <c:ptCount val="1"/>
                <c:pt idx="0">
                  <c:v>из них поддержано Фондом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92-A442-B9AE-3F10FCB035E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92-A442-B9AE-3F10FCB035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НАПРАВЛЕНИЯМ'!$J$11:$J$14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'ПО НАПРАВЛЕНИЯМ'!$L$11:$L$14</c:f>
              <c:numCache>
                <c:formatCode>General</c:formatCode>
                <c:ptCount val="4"/>
                <c:pt idx="0">
                  <c:v>34</c:v>
                </c:pt>
                <c:pt idx="1">
                  <c:v>22</c:v>
                </c:pt>
                <c:pt idx="2">
                  <c:v>40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7DB-694E-9F58-E5581F50BE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0569848"/>
        <c:axId val="450570240"/>
      </c:barChart>
      <c:catAx>
        <c:axId val="450569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50570240"/>
        <c:crosses val="autoZero"/>
        <c:auto val="1"/>
        <c:lblAlgn val="ctr"/>
        <c:lblOffset val="100"/>
        <c:noMultiLvlLbl val="0"/>
      </c:catAx>
      <c:valAx>
        <c:axId val="450570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50569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поддержанных проектов Фондом</a:t>
            </a:r>
            <a:r>
              <a:rPr lang="ru-RU" sz="2000" b="1" baseline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президентских грантов в 2017-2020 гг. по направлениям конкурса</a:t>
            </a:r>
            <a:endParaRPr lang="ru-RU" sz="20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6230272"/>
        <c:axId val="406226992"/>
      </c:barChart>
      <c:catAx>
        <c:axId val="406230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06226992"/>
        <c:crosses val="autoZero"/>
        <c:auto val="1"/>
        <c:lblAlgn val="ctr"/>
        <c:lblOffset val="100"/>
        <c:noMultiLvlLbl val="0"/>
      </c:catAx>
      <c:valAx>
        <c:axId val="40622699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06230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0.12511753528458236"/>
                  <c:y val="-4.44444444444444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887-F64D-A6C2-E7B5A73C2A39}"/>
                </c:ext>
              </c:extLst>
            </c:dLbl>
            <c:dLbl>
              <c:idx val="1"/>
              <c:layout>
                <c:manualLayout>
                  <c:x val="-6.6533270034591668E-2"/>
                  <c:y val="4.6783625730994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87-F64D-A6C2-E7B5A73C2A39}"/>
                </c:ext>
              </c:extLst>
            </c:dLbl>
            <c:dLbl>
              <c:idx val="2"/>
              <c:layout>
                <c:manualLayout>
                  <c:x val="-4.3847710266674611E-2"/>
                  <c:y val="-5.38011695906432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87-F64D-A6C2-E7B5A73C2A39}"/>
                </c:ext>
              </c:extLst>
            </c:dLbl>
            <c:dLbl>
              <c:idx val="3"/>
              <c:layout>
                <c:manualLayout>
                  <c:x val="-2.3776823141742839E-2"/>
                  <c:y val="-4.44444444444444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87-F64D-A6C2-E7B5A73C2A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21.51</c:v>
                </c:pt>
                <c:pt idx="1">
                  <c:v>12.7</c:v>
                </c:pt>
                <c:pt idx="2">
                  <c:v>21.69</c:v>
                </c:pt>
                <c:pt idx="3">
                  <c:v>18.54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887-F64D-A6C2-E7B5A73C2A3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728131360"/>
        <c:axId val="1728133120"/>
      </c:lineChart>
      <c:catAx>
        <c:axId val="172813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8133120"/>
        <c:crosses val="autoZero"/>
        <c:auto val="1"/>
        <c:lblAlgn val="ctr"/>
        <c:lblOffset val="100"/>
        <c:noMultiLvlLbl val="0"/>
      </c:catAx>
      <c:valAx>
        <c:axId val="172813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2813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Рейтинговая модель оценки </a:t>
            </a:r>
            <a:r>
              <a:rPr lang="ru-RU" sz="20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развития некоммерческого сектора в муниципальных районах и городских округах РС(Я)</a:t>
            </a:r>
            <a:r>
              <a:rPr lang="ru-RU" sz="20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714-4043-BB3A-12C449255CA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714-4043-BB3A-12C449255CA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714-4043-BB3A-12C449255CA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714-4043-BB3A-12C449255CA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714-4043-BB3A-12C449255CA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714-4043-BB3A-12C449255CA9}"/>
              </c:ext>
            </c:extLst>
          </c:dPt>
          <c:dLbls>
            <c:dLbl>
              <c:idx val="0"/>
              <c:layout>
                <c:manualLayout>
                  <c:x val="0.11147902869757176"/>
                  <c:y val="0.11657559198542805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i="0" u="none" strike="noStrike" baseline="0">
                        <a:effectLst/>
                      </a:rPr>
                      <a:t>доля НКО в муниципальном районе / городском округе от общего количества НКО в республике</a:t>
                    </a:r>
                    <a:endParaRPr lang="ru-RU" sz="200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375658340720659"/>
                      <c:h val="0.2225529595685785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714-4043-BB3A-12C449255CA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2DA7739-3ED5-4BAD-A8FF-D8116F579791}" type="CATEGORYNAME">
                      <a:rPr lang="ru-RU"/>
                      <a:pPr/>
                      <a:t>[ИМЯ КАТЕГОРИИ]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714-4043-BB3A-12C449255CA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619486B-15BE-4668-9E1F-0DAA91A9ADBD}" type="CATEGORYNAME">
                      <a:rPr lang="ru-RU"/>
                      <a:pPr/>
                      <a:t>[ИМЯ КАТЕГОРИИ]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714-4043-BB3A-12C449255CA9}"/>
                </c:ext>
              </c:extLst>
            </c:dLbl>
            <c:dLbl>
              <c:idx val="3"/>
              <c:layout>
                <c:manualLayout>
                  <c:x val="-1.1037440684152912E-2"/>
                  <c:y val="-2.18579234972677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уровень проектной культуры НКО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64380942448417"/>
                      <c:h val="0.137946158369548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714-4043-BB3A-12C449255CA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ru-RU"/>
                      <a:t>уровень информационной открытости НКО</a:t>
                    </a:r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14-4043-BB3A-12C449255CA9}"/>
                </c:ext>
              </c:extLst>
            </c:dLbl>
            <c:dLbl>
              <c:idx val="5"/>
              <c:layout>
                <c:manualLayout>
                  <c:x val="-2.6490066225165584E-2"/>
                  <c:y val="5.4644808743169383E-2"/>
                </c:manualLayout>
              </c:layout>
              <c:tx>
                <c:rich>
                  <a:bodyPr/>
                  <a:lstStyle/>
                  <a:p>
                    <a:fld id="{F338B22D-7BD2-4B89-B758-E01B17E39CC8}" type="CATEGORYNAME">
                      <a:rPr lang="ru-RU"/>
                      <a:pPr/>
                      <a:t>[ИМЯ КАТЕГОРИИ]</a:t>
                    </a:fld>
                    <a:endParaRPr lang="ru-RU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714-4043-BB3A-12C449255CA9}"/>
                </c:ext>
              </c:extLst>
            </c:dLbl>
            <c:spPr>
              <a:solidFill>
                <a:sysClr val="window" lastClr="FFFFFF"/>
              </a:solidFill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Лист1!$B$67:$B$72</c:f>
              <c:strCache>
                <c:ptCount val="6"/>
                <c:pt idx="0">
                  <c:v>средняя доля населения, занятая в деятельности в НКО</c:v>
                </c:pt>
                <c:pt idx="1">
                  <c:v>источники финансирования НКО</c:v>
                </c:pt>
                <c:pt idx="2">
                  <c:v>охват благополучателей</c:v>
                </c:pt>
                <c:pt idx="3">
                  <c:v>проектная культура НКО</c:v>
                </c:pt>
                <c:pt idx="4">
                  <c:v>информационная открытость НКО</c:v>
                </c:pt>
                <c:pt idx="5">
                  <c:v>взаимодействие НКО с органами власти</c:v>
                </c:pt>
              </c:strCache>
            </c:strRef>
          </c:cat>
          <c:val>
            <c:numRef>
              <c:f>Лист1!$C$67:$C$72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714-4043-BB3A-12C449255C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E2CD0-EF85-5341-AD22-00B410B067FB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1A2A4-5AD0-854C-9F47-D4CBFDF393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586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908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901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936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28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940653-3A0C-C147-AF91-1F0C0BF276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943BDB-2087-9142-861D-C417D02CC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9E0D91-1D83-AD45-A95A-C77131C3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B7BD93-FE08-AE4C-B325-4F3D27B97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7F1035-C741-2340-84FA-368320011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5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87213-16C3-204D-9C81-9CC2B282C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D817F26-24F1-3549-A2F2-BF643BA5C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ECBC8E-486C-4542-9DE5-30DC11D37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39A8A0-06EF-7542-85A4-3DECE8FF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F1434C-BAE6-DD4C-AC4C-6D84F07E7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424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1CCB0D-44F4-2A4C-9B5E-8F1A768608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BFAC5A8-0EDC-0443-BD36-A81F55F94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80F602-9080-9A46-A3F6-F08927213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3654C1-7041-EA4A-AF25-13D4C354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01B01C-0719-1F4B-952F-BAAFE82C6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00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834348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482920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3C590-6E70-E444-997D-8B15295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C7FD10-FB7E-7446-80E8-7B7E81E58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417E50-C747-6C4D-997E-79021E4F6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EE9891-D1D5-5143-A1FA-0694BC0BF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0B913D-53AE-5A45-96FF-60AC7707F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6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74C95-1360-994A-962B-3DED8D782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DD739F-3C1D-B24D-A9C2-B69315291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63E9F1-8F7F-104B-8304-5BD2E5ED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1590D5-01DF-E34D-8E0B-8D17C448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77D3E2-8B07-884E-AA64-DE9A462C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13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5AF18-1C4F-464E-9A75-E6FF27ABC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DA6C50-12F9-964C-90AB-C07876DC1C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B3ED8CD-9381-9444-8FED-70C682DF8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E6FB33-FB5A-AD4B-A67D-1B6284EDD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3AF3D20-1139-8E4B-BA3B-86570B039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F783A6-9690-CD49-8A24-BE718755C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0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EA768-C2F7-A844-A503-7E2FFFA6D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CB0DAD-AE7D-524C-8B63-95686B79A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2A5AB90-0619-6A41-AEB1-F164845C2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BA6A8F5-39C1-D84F-89A7-960FDE2E1D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CFA9FE4-1825-3640-A46F-18E30272F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B00C0D7-6A60-2843-B340-AEC9747AC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F12744-361D-DD4F-9C9F-D0389D989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65AD65-308D-D041-858B-04BD6113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731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45F72-7B68-8C48-976A-BDE52754C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048D930-EC13-7B46-A043-B4933A3F0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26C510-01AB-C74E-B46D-85D507994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CBE0FC4-D737-3344-A13B-4B016623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374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A70BEBC-7525-5B4E-A956-598C6CFBE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866376-208C-B148-A5A7-D561CD51F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3A8D380-60E4-9448-B2E4-8A7D4C996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93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A34B8A-9120-5245-AAF6-873A7D513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0B0D2-6FC8-104D-9F71-972569318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C24A45-16AE-134D-92A8-D9BD7740B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EA1AFAE-90EE-7E4E-A1E3-16D35AE55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92E65F-3A08-FF45-A025-33AA336E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A852D0-D974-464C-875D-1BF09820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34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3C186-4C88-2248-B545-9C700D081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5272D32-28F4-2243-8E68-9765C0FBE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A5AB02-95D6-3547-8ED3-C06A534044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9FD39A-A231-4942-B2F2-4901EF4A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1F6632-4733-074C-88FA-D69CF3367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472CB0-187D-D544-8827-1D4D6B96F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36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4F99B8-F4F6-5845-9F84-6852A03A7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9A24F3-070E-B345-AEF2-6D9ED87CC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3B29AF-C398-EC4D-9878-672C439F73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3EDC7-5274-EE4C-B12F-F549DD25183E}" type="datetimeFigureOut">
              <a:rPr lang="ru-RU" smtClean="0"/>
              <a:t>27.02.2021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AF2776-9201-C54C-A816-33703572B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E4611B-B9FC-6848-9C90-9CDB562BC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D03F3-167D-F046-AF2B-F730DBEE5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3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imag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4512" y="2241919"/>
            <a:ext cx="4908296" cy="49082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image2.png"/>
          <p:cNvPicPr>
            <a:picLocks noChangeAspect="1"/>
          </p:cNvPicPr>
          <p:nvPr/>
        </p:nvPicPr>
        <p:blipFill>
          <a:blip r:embed="rId4"/>
          <a:srcRect r="68816"/>
          <a:stretch>
            <a:fillRect/>
          </a:stretch>
        </p:blipFill>
        <p:spPr>
          <a:xfrm>
            <a:off x="1574010" y="292216"/>
            <a:ext cx="3140957" cy="150109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/>
          <p:nvPr/>
        </p:nvSpPr>
        <p:spPr>
          <a:xfrm>
            <a:off x="4886416" y="292215"/>
            <a:ext cx="7222726" cy="1564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2400">
                <a:solidFill>
                  <a:srgbClr val="008D9B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b="1" dirty="0"/>
              <a:t>ФОНД "ЕДИНЫЙ РЕСУРСНЫЙ ЦЕНТР</a:t>
            </a:r>
          </a:p>
          <a:p>
            <a:pPr>
              <a:defRPr sz="2400">
                <a:solidFill>
                  <a:srgbClr val="008D9B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b="1" dirty="0"/>
              <a:t>ПОДДЕРЖИ СО НКО И РАЗВИТИЯ</a:t>
            </a:r>
          </a:p>
          <a:p>
            <a:pPr>
              <a:defRPr sz="2400">
                <a:solidFill>
                  <a:srgbClr val="008D9B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b="1" dirty="0"/>
              <a:t>ГРАЖДАНСКИХ ИНИЦИАТИВ РЕСПУБЛИКИ</a:t>
            </a:r>
          </a:p>
          <a:p>
            <a:pPr>
              <a:defRPr sz="2400">
                <a:solidFill>
                  <a:srgbClr val="008D9B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b="1" dirty="0"/>
              <a:t>САХА (ЯКУТИЯ)"    </a:t>
            </a:r>
          </a:p>
        </p:txBody>
      </p:sp>
      <p:sp>
        <p:nvSpPr>
          <p:cNvPr id="138" name="Shape 138"/>
          <p:cNvSpPr/>
          <p:nvPr/>
        </p:nvSpPr>
        <p:spPr>
          <a:xfrm>
            <a:off x="7329106" y="6273710"/>
            <a:ext cx="5648087" cy="482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 err="1"/>
              <a:t>Единый</a:t>
            </a:r>
            <a:r>
              <a:rPr dirty="0"/>
              <a:t> </a:t>
            </a:r>
            <a:r>
              <a:rPr dirty="0" err="1"/>
              <a:t>ресурсный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202</a:t>
            </a:r>
            <a:r>
              <a:rPr lang="ru-RU" dirty="0"/>
              <a:t>1</a:t>
            </a:r>
            <a:endParaRPr dirty="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4E2BEDD-18AC-D041-825E-083594408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329" y="2241919"/>
            <a:ext cx="9621078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11879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РАБОТЕ РЕСУРНЫХ ЦЕНТРОВ  ПО ПОДГОТОВКЕ  ПРОЕКТОВ ДЛ</a:t>
            </a:r>
            <a:r>
              <a:rPr lang="ru-RU" altLang="ru-RU" sz="3000" b="1" dirty="0">
                <a:solidFill>
                  <a:srgbClr val="11879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</a:t>
            </a:r>
            <a:r>
              <a:rPr kumimoji="0" lang="ru-RU" altLang="ru-RU" sz="3000" b="1" i="0" u="none" strike="noStrike" cap="none" normalizeH="0" baseline="0" dirty="0">
                <a:ln>
                  <a:noFill/>
                </a:ln>
                <a:solidFill>
                  <a:srgbClr val="11879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УЧАСТИЯ ВО 2 КОНКУРСЕ ФОНДА ПРЕИДЕНТСКИХ ГРАНТОВ </a:t>
            </a:r>
            <a:endParaRPr kumimoji="0" lang="ru-RU" altLang="ru-RU" sz="3000" b="0" i="0" u="none" strike="noStrike" cap="none" normalizeH="0" baseline="0" dirty="0">
              <a:ln>
                <a:noFill/>
              </a:ln>
              <a:solidFill>
                <a:srgbClr val="118796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000" b="0" i="0" u="none" strike="noStrike" cap="none" normalizeH="0" baseline="0" dirty="0">
              <a:ln>
                <a:noFill/>
              </a:ln>
              <a:solidFill>
                <a:srgbClr val="11879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7DFD5D-C8CC-BA43-BD91-E4FCEB849DCF}"/>
              </a:ext>
            </a:extLst>
          </p:cNvPr>
          <p:cNvSpPr txBox="1"/>
          <p:nvPr/>
        </p:nvSpPr>
        <p:spPr>
          <a:xfrm>
            <a:off x="7384473" y="4904509"/>
            <a:ext cx="3601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118796"/>
                </a:solidFill>
              </a:rPr>
              <a:t>ВЕШНИКОВА ОЛЬГА АНАТОЛЬЕВНА</a:t>
            </a:r>
          </a:p>
          <a:p>
            <a:r>
              <a:rPr lang="ru-RU" dirty="0">
                <a:solidFill>
                  <a:srgbClr val="118796"/>
                </a:solidFill>
              </a:rPr>
              <a:t>ГЕНЕРАЛЬНЫЙ ДИРЕКТОР</a:t>
            </a:r>
          </a:p>
        </p:txBody>
      </p:sp>
      <p:sp>
        <p:nvSpPr>
          <p:cNvPr id="8" name="Shape 173">
            <a:extLst>
              <a:ext uri="{FF2B5EF4-FFF2-40B4-BE49-F238E27FC236}">
                <a16:creationId xmlns:a16="http://schemas.microsoft.com/office/drawing/2014/main" id="{646E3212-ADC2-4D7E-B718-97CA56931211}"/>
              </a:ext>
            </a:extLst>
          </p:cNvPr>
          <p:cNvSpPr/>
          <p:nvPr/>
        </p:nvSpPr>
        <p:spPr>
          <a:xfrm rot="1954138">
            <a:off x="1244146" y="3714599"/>
            <a:ext cx="10569169" cy="132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Единый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ресурсный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центр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202</a:t>
            </a:r>
            <a:r>
              <a:rPr lang="ru-RU"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sz="4400" b="1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7819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B19D32D-15C1-7044-95BE-3A2CFEC46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887041"/>
              </p:ext>
            </p:extLst>
          </p:nvPr>
        </p:nvGraphicFramePr>
        <p:xfrm>
          <a:off x="0" y="809397"/>
          <a:ext cx="12192003" cy="6048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0655">
                  <a:extLst>
                    <a:ext uri="{9D8B030D-6E8A-4147-A177-3AD203B41FA5}">
                      <a16:colId xmlns:a16="http://schemas.microsoft.com/office/drawing/2014/main" val="1528504619"/>
                    </a:ext>
                  </a:extLst>
                </a:gridCol>
                <a:gridCol w="2161309">
                  <a:extLst>
                    <a:ext uri="{9D8B030D-6E8A-4147-A177-3AD203B41FA5}">
                      <a16:colId xmlns:a16="http://schemas.microsoft.com/office/drawing/2014/main" val="2848392793"/>
                    </a:ext>
                  </a:extLst>
                </a:gridCol>
                <a:gridCol w="1108363">
                  <a:extLst>
                    <a:ext uri="{9D8B030D-6E8A-4147-A177-3AD203B41FA5}">
                      <a16:colId xmlns:a16="http://schemas.microsoft.com/office/drawing/2014/main" val="104306729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40436045"/>
                    </a:ext>
                  </a:extLst>
                </a:gridCol>
                <a:gridCol w="1316182">
                  <a:extLst>
                    <a:ext uri="{9D8B030D-6E8A-4147-A177-3AD203B41FA5}">
                      <a16:colId xmlns:a16="http://schemas.microsoft.com/office/drawing/2014/main" val="2192795310"/>
                    </a:ext>
                  </a:extLst>
                </a:gridCol>
                <a:gridCol w="1191491">
                  <a:extLst>
                    <a:ext uri="{9D8B030D-6E8A-4147-A177-3AD203B41FA5}">
                      <a16:colId xmlns:a16="http://schemas.microsoft.com/office/drawing/2014/main" val="1016572728"/>
                    </a:ext>
                  </a:extLst>
                </a:gridCol>
                <a:gridCol w="1343891">
                  <a:extLst>
                    <a:ext uri="{9D8B030D-6E8A-4147-A177-3AD203B41FA5}">
                      <a16:colId xmlns:a16="http://schemas.microsoft.com/office/drawing/2014/main" val="2404984184"/>
                    </a:ext>
                  </a:extLst>
                </a:gridCol>
                <a:gridCol w="2327563">
                  <a:extLst>
                    <a:ext uri="{9D8B030D-6E8A-4147-A177-3AD203B41FA5}">
                      <a16:colId xmlns:a16="http://schemas.microsoft.com/office/drawing/2014/main" val="3816237139"/>
                    </a:ext>
                  </a:extLst>
                </a:gridCol>
                <a:gridCol w="900549">
                  <a:extLst>
                    <a:ext uri="{9D8B030D-6E8A-4147-A177-3AD203B41FA5}">
                      <a16:colId xmlns:a16="http://schemas.microsoft.com/office/drawing/2014/main" val="4187219123"/>
                    </a:ext>
                  </a:extLst>
                </a:gridCol>
              </a:tblGrid>
              <a:tr h="16491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Место в рейтинге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Муниципальный район / Городской округ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доля НКО в МР / ГО от общего количества НКО в республике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Проектная культура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Охват благополучателей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Источники финансирования НКО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Уровень информационной открытости НКО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Взаимодействуете с органами государственной власти и местного самоуправления?: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vert="vert27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Итоговый балл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3839113420"/>
                  </a:ext>
                </a:extLst>
              </a:tr>
              <a:tr h="326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Верхневилюйский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2991222840"/>
                  </a:ext>
                </a:extLst>
              </a:tr>
              <a:tr h="326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Мегино-Кангаласский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3668693281"/>
                  </a:ext>
                </a:extLst>
              </a:tr>
              <a:tr h="21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13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Усть-Майский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3774030501"/>
                  </a:ext>
                </a:extLst>
              </a:tr>
              <a:tr h="21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14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Таттинский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380138257"/>
                  </a:ext>
                </a:extLst>
              </a:tr>
              <a:tr h="21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15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Булунский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1292050656"/>
                  </a:ext>
                </a:extLst>
              </a:tr>
              <a:tr h="21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16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Нюрбинский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176637419"/>
                  </a:ext>
                </a:extLst>
              </a:tr>
              <a:tr h="21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17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Амгинский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87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3462440667"/>
                  </a:ext>
                </a:extLst>
              </a:tr>
              <a:tr h="21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18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Кобяйский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20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1923360961"/>
                  </a:ext>
                </a:extLst>
              </a:tr>
              <a:tr h="326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19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Эвено-Бытантайский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99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2911330615"/>
                  </a:ext>
                </a:extLst>
              </a:tr>
              <a:tr h="21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20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Оленекский 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2592046545"/>
                  </a:ext>
                </a:extLst>
              </a:tr>
              <a:tr h="21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21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Момский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3927776873"/>
                  </a:ext>
                </a:extLst>
              </a:tr>
              <a:tr h="326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22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Нерюнгринский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2394081970"/>
                  </a:ext>
                </a:extLst>
              </a:tr>
              <a:tr h="21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23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Анабарский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107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2084837243"/>
                  </a:ext>
                </a:extLst>
              </a:tr>
              <a:tr h="21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24</a:t>
                      </a:r>
                      <a:endParaRPr lang="ru-RU" sz="16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Верхоянский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4250572166"/>
                  </a:ext>
                </a:extLst>
              </a:tr>
              <a:tr h="211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25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Намский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26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109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2441780235"/>
                  </a:ext>
                </a:extLst>
              </a:tr>
              <a:tr h="326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26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err="1">
                          <a:effectLst/>
                        </a:rPr>
                        <a:t>Нижнеколымский</a:t>
                      </a:r>
                      <a:r>
                        <a:rPr lang="ru-RU" sz="1600" b="1" u="none" strike="noStrike" dirty="0">
                          <a:effectLst/>
                        </a:rPr>
                        <a:t> 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14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13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18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</a:rPr>
                        <a:t>25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</a:rPr>
                        <a:t>109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83" marR="7683" marT="7683" marB="0" anchor="ctr"/>
                </a:tc>
                <a:extLst>
                  <a:ext uri="{0D108BD9-81ED-4DB2-BD59-A6C34878D82A}">
                    <a16:rowId xmlns:a16="http://schemas.microsoft.com/office/drawing/2014/main" val="364708632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3C72D2-FD6B-1146-8B61-A580161F1D6E}"/>
              </a:ext>
            </a:extLst>
          </p:cNvPr>
          <p:cNvSpPr/>
          <p:nvPr/>
        </p:nvSpPr>
        <p:spPr>
          <a:xfrm>
            <a:off x="1717964" y="112423"/>
            <a:ext cx="9240981" cy="73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МУНИЦИПАЛЬНЫХ РАЙОНОВ И ГОРОДСКИХ ОКРУГОВ ПО УРОВНЮ РАЗВИТИЯ НЕКОММЕРЧЕСКОГО СЕКТОРА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2.png">
            <a:extLst>
              <a:ext uri="{FF2B5EF4-FFF2-40B4-BE49-F238E27FC236}">
                <a16:creationId xmlns:a16="http://schemas.microsoft.com/office/drawing/2014/main" id="{40874C02-CC31-E346-8F57-CD714610743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68816"/>
          <a:stretch>
            <a:fillRect/>
          </a:stretch>
        </p:blipFill>
        <p:spPr>
          <a:xfrm>
            <a:off x="522237" y="260648"/>
            <a:ext cx="808991" cy="38662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73">
            <a:extLst>
              <a:ext uri="{FF2B5EF4-FFF2-40B4-BE49-F238E27FC236}">
                <a16:creationId xmlns:a16="http://schemas.microsoft.com/office/drawing/2014/main" id="{6BFD17AC-EF31-4774-9CAF-B1E9900A40FA}"/>
              </a:ext>
            </a:extLst>
          </p:cNvPr>
          <p:cNvSpPr/>
          <p:nvPr/>
        </p:nvSpPr>
        <p:spPr>
          <a:xfrm rot="1954138">
            <a:off x="1244146" y="3714599"/>
            <a:ext cx="10569169" cy="132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Единый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ресурсный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центр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202</a:t>
            </a:r>
            <a:r>
              <a:rPr lang="ru-RU"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sz="4400" b="1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402290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6509155-F0D3-6D47-A875-80F14F908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61028"/>
              </p:ext>
            </p:extLst>
          </p:nvPr>
        </p:nvGraphicFramePr>
        <p:xfrm>
          <a:off x="0" y="1329689"/>
          <a:ext cx="12122727" cy="5460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8729">
                  <a:extLst>
                    <a:ext uri="{9D8B030D-6E8A-4147-A177-3AD203B41FA5}">
                      <a16:colId xmlns:a16="http://schemas.microsoft.com/office/drawing/2014/main" val="2430091054"/>
                    </a:ext>
                  </a:extLst>
                </a:gridCol>
                <a:gridCol w="2624398">
                  <a:extLst>
                    <a:ext uri="{9D8B030D-6E8A-4147-A177-3AD203B41FA5}">
                      <a16:colId xmlns:a16="http://schemas.microsoft.com/office/drawing/2014/main" val="939715000"/>
                    </a:ext>
                  </a:extLst>
                </a:gridCol>
                <a:gridCol w="1389721">
                  <a:extLst>
                    <a:ext uri="{9D8B030D-6E8A-4147-A177-3AD203B41FA5}">
                      <a16:colId xmlns:a16="http://schemas.microsoft.com/office/drawing/2014/main" val="915298932"/>
                    </a:ext>
                  </a:extLst>
                </a:gridCol>
                <a:gridCol w="782694">
                  <a:extLst>
                    <a:ext uri="{9D8B030D-6E8A-4147-A177-3AD203B41FA5}">
                      <a16:colId xmlns:a16="http://schemas.microsoft.com/office/drawing/2014/main" val="696699130"/>
                    </a:ext>
                  </a:extLst>
                </a:gridCol>
                <a:gridCol w="674099">
                  <a:extLst>
                    <a:ext uri="{9D8B030D-6E8A-4147-A177-3AD203B41FA5}">
                      <a16:colId xmlns:a16="http://schemas.microsoft.com/office/drawing/2014/main" val="3595416103"/>
                    </a:ext>
                  </a:extLst>
                </a:gridCol>
                <a:gridCol w="1127025">
                  <a:extLst>
                    <a:ext uri="{9D8B030D-6E8A-4147-A177-3AD203B41FA5}">
                      <a16:colId xmlns:a16="http://schemas.microsoft.com/office/drawing/2014/main" val="3582616439"/>
                    </a:ext>
                  </a:extLst>
                </a:gridCol>
                <a:gridCol w="1125701">
                  <a:extLst>
                    <a:ext uri="{9D8B030D-6E8A-4147-A177-3AD203B41FA5}">
                      <a16:colId xmlns:a16="http://schemas.microsoft.com/office/drawing/2014/main" val="3941180157"/>
                    </a:ext>
                  </a:extLst>
                </a:gridCol>
                <a:gridCol w="1689873">
                  <a:extLst>
                    <a:ext uri="{9D8B030D-6E8A-4147-A177-3AD203B41FA5}">
                      <a16:colId xmlns:a16="http://schemas.microsoft.com/office/drawing/2014/main" val="2046714247"/>
                    </a:ext>
                  </a:extLst>
                </a:gridCol>
                <a:gridCol w="1440487">
                  <a:extLst>
                    <a:ext uri="{9D8B030D-6E8A-4147-A177-3AD203B41FA5}">
                      <a16:colId xmlns:a16="http://schemas.microsoft.com/office/drawing/2014/main" val="4233714274"/>
                    </a:ext>
                  </a:extLst>
                </a:gridCol>
              </a:tblGrid>
              <a:tr h="21967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Место в рейтинге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Муниципальный район / Городской округ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доля НКО в МР/ </a:t>
                      </a:r>
                      <a:r>
                        <a:rPr lang="ru-RU" sz="1600" dirty="0" err="1">
                          <a:effectLst/>
                        </a:rPr>
                        <a:t>ГОот</a:t>
                      </a:r>
                      <a:r>
                        <a:rPr lang="ru-RU" sz="1600" dirty="0">
                          <a:effectLst/>
                        </a:rPr>
                        <a:t> общего количества НКО в республике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Проектная культура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Охват благополучателей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Источники финансирования НКО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Уровень информационной открытости НКО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Взаимодействуете с органами государственной власти и местного самоуправления?: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Итоговый балл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extLst>
                  <a:ext uri="{0D108BD9-81ED-4DB2-BD59-A6C34878D82A}">
                    <a16:rowId xmlns:a16="http://schemas.microsoft.com/office/drawing/2014/main" val="3141226496"/>
                  </a:ext>
                </a:extLst>
              </a:tr>
              <a:tr h="278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27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АЛЛАИХОВСКИЙ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111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extLst>
                  <a:ext uri="{0D108BD9-81ED-4DB2-BD59-A6C34878D82A}">
                    <a16:rowId xmlns:a16="http://schemas.microsoft.com/office/drawing/2014/main" val="2427368310"/>
                  </a:ext>
                </a:extLst>
              </a:tr>
              <a:tr h="278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28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ВИЛЮЙСКИЙ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extLst>
                  <a:ext uri="{0D108BD9-81ED-4DB2-BD59-A6C34878D82A}">
                    <a16:rowId xmlns:a16="http://schemas.microsoft.com/office/drawing/2014/main" val="1205006068"/>
                  </a:ext>
                </a:extLst>
              </a:tr>
              <a:tr h="278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АБЫЙСКИЙ 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19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extLst>
                  <a:ext uri="{0D108BD9-81ED-4DB2-BD59-A6C34878D82A}">
                    <a16:rowId xmlns:a16="http://schemas.microsoft.com/office/drawing/2014/main" val="1786967331"/>
                  </a:ext>
                </a:extLst>
              </a:tr>
              <a:tr h="278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30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УСТЬ-АЛДАНСКИЙ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extLst>
                  <a:ext uri="{0D108BD9-81ED-4DB2-BD59-A6C34878D82A}">
                    <a16:rowId xmlns:a16="http://schemas.microsoft.com/office/drawing/2014/main" val="2991043752"/>
                  </a:ext>
                </a:extLst>
              </a:tr>
              <a:tr h="458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СРЕДНЕКОЛЫМСКИЙ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extLst>
                  <a:ext uri="{0D108BD9-81ED-4DB2-BD59-A6C34878D82A}">
                    <a16:rowId xmlns:a16="http://schemas.microsoft.com/office/drawing/2014/main" val="1362333759"/>
                  </a:ext>
                </a:extLst>
              </a:tr>
              <a:tr h="278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32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УСТЬ-ЯНСКИЙ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extLst>
                  <a:ext uri="{0D108BD9-81ED-4DB2-BD59-A6C34878D82A}">
                    <a16:rowId xmlns:a16="http://schemas.microsoft.com/office/drawing/2014/main" val="1531560616"/>
                  </a:ext>
                </a:extLst>
              </a:tr>
              <a:tr h="278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33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ТОМПОНСКИЙ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136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extLst>
                  <a:ext uri="{0D108BD9-81ED-4DB2-BD59-A6C34878D82A}">
                    <a16:rowId xmlns:a16="http://schemas.microsoft.com/office/drawing/2014/main" val="4208567772"/>
                  </a:ext>
                </a:extLst>
              </a:tr>
              <a:tr h="278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34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ОЙМЯКОНСКИЙ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17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138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extLst>
                  <a:ext uri="{0D108BD9-81ED-4DB2-BD59-A6C34878D82A}">
                    <a16:rowId xmlns:a16="http://schemas.microsoft.com/office/drawing/2014/main" val="3815655979"/>
                  </a:ext>
                </a:extLst>
              </a:tr>
              <a:tr h="278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35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ОЛЕКМИНСКИЙ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extLst>
                  <a:ext uri="{0D108BD9-81ED-4DB2-BD59-A6C34878D82A}">
                    <a16:rowId xmlns:a16="http://schemas.microsoft.com/office/drawing/2014/main" val="1097724266"/>
                  </a:ext>
                </a:extLst>
              </a:tr>
              <a:tr h="2788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36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ВЕРХНЕКОЛЫМСКИЙ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146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317" marR="32317" marT="0" marB="0" anchor="ctr"/>
                </a:tc>
                <a:extLst>
                  <a:ext uri="{0D108BD9-81ED-4DB2-BD59-A6C34878D82A}">
                    <a16:rowId xmlns:a16="http://schemas.microsoft.com/office/drawing/2014/main" val="1209420105"/>
                  </a:ext>
                </a:extLst>
              </a:tr>
            </a:tbl>
          </a:graphicData>
        </a:graphic>
      </p:graphicFrame>
      <p:pic>
        <p:nvPicPr>
          <p:cNvPr id="5" name="image2.png">
            <a:extLst>
              <a:ext uri="{FF2B5EF4-FFF2-40B4-BE49-F238E27FC236}">
                <a16:creationId xmlns:a16="http://schemas.microsoft.com/office/drawing/2014/main" id="{B438810B-3037-C048-AA80-0E76A24803B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68816"/>
          <a:stretch>
            <a:fillRect/>
          </a:stretch>
        </p:blipFill>
        <p:spPr>
          <a:xfrm>
            <a:off x="522237" y="260648"/>
            <a:ext cx="808991" cy="38662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2880572-A5B6-EF45-BF58-F18678E0775D}"/>
              </a:ext>
            </a:extLst>
          </p:cNvPr>
          <p:cNvSpPr/>
          <p:nvPr/>
        </p:nvSpPr>
        <p:spPr>
          <a:xfrm>
            <a:off x="1898073" y="68271"/>
            <a:ext cx="9240981" cy="73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МУНИЦИПАЛЬНЫХ РАЙОНОВ И ГОРОДСКИХ ОКРУГОВ ПО УРОВНЮ РАЗВИТИЯ НЕКОММЕРЧЕСКОГО СЕКТОРА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hape 173">
            <a:extLst>
              <a:ext uri="{FF2B5EF4-FFF2-40B4-BE49-F238E27FC236}">
                <a16:creationId xmlns:a16="http://schemas.microsoft.com/office/drawing/2014/main" id="{1A897725-6678-4D9F-87EF-7408394D53A3}"/>
              </a:ext>
            </a:extLst>
          </p:cNvPr>
          <p:cNvSpPr/>
          <p:nvPr/>
        </p:nvSpPr>
        <p:spPr>
          <a:xfrm>
            <a:off x="2676313" y="747197"/>
            <a:ext cx="5837371" cy="482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 err="1">
                <a:solidFill>
                  <a:schemeClr val="tx1"/>
                </a:solidFill>
              </a:rPr>
              <a:t>Единый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ресурсный</a:t>
            </a:r>
            <a:r>
              <a:rPr dirty="0">
                <a:solidFill>
                  <a:schemeClr val="tx1"/>
                </a:solidFill>
              </a:rPr>
              <a:t> </a:t>
            </a:r>
            <a:r>
              <a:rPr dirty="0" err="1">
                <a:solidFill>
                  <a:schemeClr val="tx1"/>
                </a:solidFill>
              </a:rPr>
              <a:t>центр</a:t>
            </a:r>
            <a:r>
              <a:rPr dirty="0">
                <a:solidFill>
                  <a:schemeClr val="tx1"/>
                </a:solidFill>
              </a:rPr>
              <a:t> 202</a:t>
            </a:r>
            <a:r>
              <a:rPr lang="ru-RU" dirty="0">
                <a:solidFill>
                  <a:schemeClr val="tx1"/>
                </a:solidFill>
              </a:rPr>
              <a:t>1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9" name="Shape 173">
            <a:extLst>
              <a:ext uri="{FF2B5EF4-FFF2-40B4-BE49-F238E27FC236}">
                <a16:creationId xmlns:a16="http://schemas.microsoft.com/office/drawing/2014/main" id="{271ECBE0-E661-49AA-8362-FA6DE5526874}"/>
              </a:ext>
            </a:extLst>
          </p:cNvPr>
          <p:cNvSpPr/>
          <p:nvPr/>
        </p:nvSpPr>
        <p:spPr>
          <a:xfrm rot="1954138">
            <a:off x="1244146" y="3714599"/>
            <a:ext cx="10569169" cy="132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Единый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ресурсный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центр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202</a:t>
            </a:r>
            <a:r>
              <a:rPr lang="ru-RU"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sz="4400" b="1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968656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31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/>
        </p:nvSpPr>
        <p:spPr>
          <a:xfrm>
            <a:off x="2955722" y="221209"/>
            <a:ext cx="6280558" cy="444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131000"/>
              </a:lnSpc>
              <a:defRPr sz="2400" b="1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/>
              <a:t>УСЛУГИ</a:t>
            </a:r>
            <a:r>
              <a:rPr lang="ru-RU" dirty="0"/>
              <a:t> РЕСУРНЫХ ЦЕНТРОВ РС(Я)</a:t>
            </a:r>
            <a:endParaRPr dirty="0"/>
          </a:p>
        </p:txBody>
      </p:sp>
      <p:pic>
        <p:nvPicPr>
          <p:cNvPr id="151" name="image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500" y="665370"/>
            <a:ext cx="5778056" cy="550331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7" name="Group 157"/>
          <p:cNvGrpSpPr/>
          <p:nvPr/>
        </p:nvGrpSpPr>
        <p:grpSpPr>
          <a:xfrm>
            <a:off x="230826" y="908720"/>
            <a:ext cx="3299656" cy="1153294"/>
            <a:chOff x="0" y="0"/>
            <a:chExt cx="3299655" cy="1259163"/>
          </a:xfrm>
        </p:grpSpPr>
        <p:sp>
          <p:nvSpPr>
            <p:cNvPr id="155" name="Shape 155"/>
            <p:cNvSpPr/>
            <p:nvPr/>
          </p:nvSpPr>
          <p:spPr>
            <a:xfrm>
              <a:off x="1371270" y="358917"/>
              <a:ext cx="1904318" cy="90024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marL="285750" indent="-285750">
                <a:lnSpc>
                  <a:spcPct val="150037"/>
                </a:lnSpc>
                <a:buFont typeface="Arial" pitchFamily="34" charset="0"/>
                <a:buChar char="•"/>
                <a:defRPr sz="13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pPr>
              <a:r>
                <a:rPr lang="ru-RU" dirty="0"/>
                <a:t>СЕМИНАРЫ</a:t>
              </a:r>
            </a:p>
            <a:p>
              <a:pPr marL="285750" indent="-285750">
                <a:lnSpc>
                  <a:spcPct val="150037"/>
                </a:lnSpc>
                <a:buFont typeface="Arial" pitchFamily="34" charset="0"/>
                <a:buChar char="•"/>
                <a:defRPr sz="13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pPr>
              <a:r>
                <a:rPr lang="ru-RU" dirty="0"/>
                <a:t>ВЕБИНАРЫ</a:t>
              </a:r>
            </a:p>
            <a:p>
              <a:pPr marL="285750" indent="-285750">
                <a:lnSpc>
                  <a:spcPct val="150037"/>
                </a:lnSpc>
                <a:buFont typeface="Arial" pitchFamily="34" charset="0"/>
                <a:buChar char="•"/>
                <a:defRPr sz="13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pPr>
              <a:r>
                <a:rPr lang="ru-RU" dirty="0"/>
                <a:t>ТРЕНИНГИ</a:t>
              </a:r>
            </a:p>
          </p:txBody>
        </p:sp>
        <p:sp>
          <p:nvSpPr>
            <p:cNvPr id="156" name="Shape 156"/>
            <p:cNvSpPr/>
            <p:nvPr/>
          </p:nvSpPr>
          <p:spPr>
            <a:xfrm>
              <a:off x="0" y="0"/>
              <a:ext cx="3299655" cy="35913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r">
                <a:lnSpc>
                  <a:spcPct val="128974"/>
                </a:lnSpc>
                <a:defRPr sz="16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</a:lstStyle>
            <a:p>
              <a:r>
                <a:rPr sz="1800" b="1" dirty="0"/>
                <a:t>01.</a:t>
              </a:r>
              <a:r>
                <a:rPr lang="ru-RU" sz="1800" b="1" dirty="0"/>
                <a:t>ОБРАЗОВАТЕЛЬНЫЕ</a:t>
              </a:r>
              <a:endParaRPr sz="1800" b="1" dirty="0"/>
            </a:p>
          </p:txBody>
        </p:sp>
      </p:grpSp>
      <p:grpSp>
        <p:nvGrpSpPr>
          <p:cNvPr id="160" name="Group 160"/>
          <p:cNvGrpSpPr/>
          <p:nvPr/>
        </p:nvGrpSpPr>
        <p:grpSpPr>
          <a:xfrm>
            <a:off x="3745600" y="6168680"/>
            <a:ext cx="5538900" cy="618135"/>
            <a:chOff x="0" y="-1"/>
            <a:chExt cx="4187599" cy="618134"/>
          </a:xfrm>
        </p:grpSpPr>
        <p:sp>
          <p:nvSpPr>
            <p:cNvPr id="158" name="Shape 158"/>
            <p:cNvSpPr/>
            <p:nvPr/>
          </p:nvSpPr>
          <p:spPr>
            <a:xfrm>
              <a:off x="0" y="343058"/>
              <a:ext cx="4187599" cy="2750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marL="285750" indent="-285750" algn="ctr">
                <a:lnSpc>
                  <a:spcPct val="150037"/>
                </a:lnSpc>
                <a:buFont typeface="Arial" pitchFamily="34" charset="0"/>
                <a:buChar char="•"/>
                <a:defRPr sz="13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pPr>
              <a:r>
                <a:rPr dirty="0"/>
                <a:t>АДМИНИСТРИРОВАНИЕ </a:t>
              </a:r>
              <a:r>
                <a:rPr lang="ru-RU" dirty="0"/>
                <a:t>ГРАНТОВЫХ КОНКУРСОВ</a:t>
              </a:r>
              <a:endParaRPr dirty="0"/>
            </a:p>
          </p:txBody>
        </p:sp>
        <p:sp>
          <p:nvSpPr>
            <p:cNvPr id="159" name="Shape 159"/>
            <p:cNvSpPr/>
            <p:nvPr/>
          </p:nvSpPr>
          <p:spPr>
            <a:xfrm>
              <a:off x="0" y="-1"/>
              <a:ext cx="4187599" cy="3289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r">
                <a:lnSpc>
                  <a:spcPct val="128974"/>
                </a:lnSpc>
                <a:defRPr sz="16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</a:lstStyle>
            <a:p>
              <a:pPr algn="ctr"/>
              <a:r>
                <a:rPr sz="1800" b="1" dirty="0"/>
                <a:t>04.ГРАНТМЕЙКИНГ</a:t>
              </a:r>
            </a:p>
          </p:txBody>
        </p:sp>
      </p:grpSp>
      <p:grpSp>
        <p:nvGrpSpPr>
          <p:cNvPr id="163" name="Group 163"/>
          <p:cNvGrpSpPr/>
          <p:nvPr/>
        </p:nvGrpSpPr>
        <p:grpSpPr>
          <a:xfrm>
            <a:off x="-45895" y="3695666"/>
            <a:ext cx="3067395" cy="1885372"/>
            <a:chOff x="-1" y="-1"/>
            <a:chExt cx="3067394" cy="1885371"/>
          </a:xfrm>
        </p:grpSpPr>
        <p:sp>
          <p:nvSpPr>
            <p:cNvPr id="161" name="Shape 161"/>
            <p:cNvSpPr/>
            <p:nvPr/>
          </p:nvSpPr>
          <p:spPr>
            <a:xfrm>
              <a:off x="252653" y="716077"/>
              <a:ext cx="2790673" cy="116929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r">
                <a:lnSpc>
                  <a:spcPct val="150037"/>
                </a:lnSpc>
                <a:defRPr sz="13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</a:lstStyle>
            <a:p>
              <a:pPr marL="285750" indent="-285750" algn="l">
                <a:buFont typeface="Arial" pitchFamily="34" charset="0"/>
                <a:buChar char="•"/>
              </a:pPr>
              <a:r>
                <a:rPr lang="ru-RU" dirty="0"/>
                <a:t>НЕЗАВИСИМАЯ ОЦЕНКА  КАЧЕСТВА УСЛУГ</a:t>
              </a:r>
            </a:p>
            <a:p>
              <a:pPr marL="285750" indent="-285750" algn="l">
                <a:buFont typeface="Arial" pitchFamily="34" charset="0"/>
                <a:buChar char="•"/>
              </a:pPr>
              <a:r>
                <a:rPr dirty="0"/>
                <a:t>ИССЛЕДОВАНИЯ ПОТЕНЦИАЛА ГРАЖДАНСКОГО ОБЩЕСТВА</a:t>
              </a:r>
            </a:p>
          </p:txBody>
        </p:sp>
        <p:sp>
          <p:nvSpPr>
            <p:cNvPr id="162" name="Shape 162"/>
            <p:cNvSpPr/>
            <p:nvPr/>
          </p:nvSpPr>
          <p:spPr>
            <a:xfrm>
              <a:off x="-1" y="-1"/>
              <a:ext cx="3067394" cy="6862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r">
                <a:lnSpc>
                  <a:spcPct val="128974"/>
                </a:lnSpc>
                <a:defRPr sz="16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</a:lstStyle>
            <a:p>
              <a:r>
                <a:rPr sz="1800" b="1" dirty="0"/>
                <a:t>05. АНАЛИТИКА И ИССЛЕДОВАНИЯ</a:t>
              </a:r>
            </a:p>
          </p:txBody>
        </p:sp>
      </p:grpSp>
      <p:grpSp>
        <p:nvGrpSpPr>
          <p:cNvPr id="166" name="Group 166"/>
          <p:cNvGrpSpPr/>
          <p:nvPr/>
        </p:nvGrpSpPr>
        <p:grpSpPr>
          <a:xfrm>
            <a:off x="8530018" y="980981"/>
            <a:ext cx="3661982" cy="1212270"/>
            <a:chOff x="0" y="0"/>
            <a:chExt cx="3661980" cy="1212268"/>
          </a:xfrm>
        </p:grpSpPr>
        <p:sp>
          <p:nvSpPr>
            <p:cNvPr id="164" name="Shape 164"/>
            <p:cNvSpPr/>
            <p:nvPr/>
          </p:nvSpPr>
          <p:spPr>
            <a:xfrm>
              <a:off x="0" y="343057"/>
              <a:ext cx="3661980" cy="8692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ct val="150037"/>
                </a:lnSpc>
                <a:defRPr sz="13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</a:lstStyle>
            <a:p>
              <a:pPr marL="285750" indent="-285750">
                <a:buFont typeface="Arial" pitchFamily="34" charset="0"/>
                <a:buChar char="•"/>
              </a:pPr>
              <a:r>
                <a:rPr lang="ru-RU" dirty="0"/>
                <a:t>СОЗДАНИЕ И </a:t>
              </a:r>
              <a:r>
                <a:rPr dirty="0"/>
                <a:t>РЕГИСТРАЦИЯ</a:t>
              </a:r>
              <a:r>
                <a:rPr lang="ru-RU" dirty="0"/>
                <a:t> </a:t>
              </a:r>
              <a:r>
                <a:rPr dirty="0"/>
                <a:t>СО НКО </a:t>
              </a:r>
              <a:endParaRPr lang="ru-RU" dirty="0"/>
            </a:p>
            <a:p>
              <a:pPr marL="285750" indent="-285750">
                <a:buFont typeface="Arial" pitchFamily="34" charset="0"/>
                <a:buChar char="•"/>
              </a:pPr>
              <a:r>
                <a:rPr lang="ru-RU" dirty="0"/>
                <a:t>УПРАВЛЕНИЕ ПРОЕКТАМИ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ru-RU" dirty="0"/>
                <a:t>ИНФОРМАЦИОННОЕ СОПРОВОЖДЕНИЕ</a:t>
              </a:r>
            </a:p>
          </p:txBody>
        </p:sp>
        <p:sp>
          <p:nvSpPr>
            <p:cNvPr id="165" name="Shape 165"/>
            <p:cNvSpPr/>
            <p:nvPr/>
          </p:nvSpPr>
          <p:spPr>
            <a:xfrm>
              <a:off x="0" y="0"/>
              <a:ext cx="3661980" cy="3289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just">
                <a:lnSpc>
                  <a:spcPct val="128974"/>
                </a:lnSpc>
                <a:defRPr sz="16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</a:lstStyle>
            <a:p>
              <a:r>
                <a:rPr sz="1800" b="1" dirty="0"/>
                <a:t>02. ЭКСПЕРТНЫЕ</a:t>
              </a:r>
            </a:p>
          </p:txBody>
        </p:sp>
      </p:grpSp>
      <p:sp>
        <p:nvSpPr>
          <p:cNvPr id="167" name="Shape 167"/>
          <p:cNvSpPr/>
          <p:nvPr/>
        </p:nvSpPr>
        <p:spPr>
          <a:xfrm>
            <a:off x="4535206" y="1567838"/>
            <a:ext cx="745803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128974"/>
              </a:lnSpc>
              <a:defRPr sz="16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/>
              <a:t>01</a:t>
            </a:r>
          </a:p>
        </p:txBody>
      </p:sp>
      <p:sp>
        <p:nvSpPr>
          <p:cNvPr id="168" name="Shape 168"/>
          <p:cNvSpPr/>
          <p:nvPr/>
        </p:nvSpPr>
        <p:spPr>
          <a:xfrm>
            <a:off x="6939659" y="1879295"/>
            <a:ext cx="745803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128974"/>
              </a:lnSpc>
              <a:defRPr sz="16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/>
              <a:t>02</a:t>
            </a:r>
          </a:p>
        </p:txBody>
      </p:sp>
      <p:sp>
        <p:nvSpPr>
          <p:cNvPr id="169" name="Shape 169"/>
          <p:cNvSpPr/>
          <p:nvPr/>
        </p:nvSpPr>
        <p:spPr>
          <a:xfrm>
            <a:off x="7392144" y="4314501"/>
            <a:ext cx="745803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128974"/>
              </a:lnSpc>
              <a:defRPr sz="16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/>
              <a:t>03</a:t>
            </a:r>
          </a:p>
        </p:txBody>
      </p:sp>
      <p:sp>
        <p:nvSpPr>
          <p:cNvPr id="170" name="Shape 170"/>
          <p:cNvSpPr/>
          <p:nvPr/>
        </p:nvSpPr>
        <p:spPr>
          <a:xfrm>
            <a:off x="3530482" y="3821930"/>
            <a:ext cx="745803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128974"/>
              </a:lnSpc>
              <a:defRPr sz="16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/>
              <a:t>05</a:t>
            </a:r>
          </a:p>
        </p:txBody>
      </p:sp>
      <p:sp>
        <p:nvSpPr>
          <p:cNvPr id="171" name="Shape 171"/>
          <p:cNvSpPr/>
          <p:nvPr/>
        </p:nvSpPr>
        <p:spPr>
          <a:xfrm>
            <a:off x="5182755" y="5373216"/>
            <a:ext cx="745803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128974"/>
              </a:lnSpc>
              <a:defRPr sz="1600">
                <a:solidFill>
                  <a:srgbClr val="FFFFFF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/>
              <a:t>04</a:t>
            </a:r>
          </a:p>
        </p:txBody>
      </p:sp>
      <p:pic>
        <p:nvPicPr>
          <p:cNvPr id="172" name="image5.png" descr="C:\Users\User\Desktop\брендбук\Logo\1x\Монтажная область 20.png"/>
          <p:cNvPicPr>
            <a:picLocks noChangeAspect="1"/>
          </p:cNvPicPr>
          <p:nvPr/>
        </p:nvPicPr>
        <p:blipFill>
          <a:blip r:embed="rId4"/>
          <a:srcRect r="64705"/>
          <a:stretch>
            <a:fillRect/>
          </a:stretch>
        </p:blipFill>
        <p:spPr>
          <a:xfrm>
            <a:off x="66675" y="-307859"/>
            <a:ext cx="971552" cy="1502299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Shape 173"/>
          <p:cNvSpPr/>
          <p:nvPr/>
        </p:nvSpPr>
        <p:spPr>
          <a:xfrm>
            <a:off x="-1043429" y="6298002"/>
            <a:ext cx="5648088" cy="482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 err="1"/>
              <a:t>Единый</a:t>
            </a:r>
            <a:r>
              <a:rPr dirty="0"/>
              <a:t> </a:t>
            </a:r>
            <a:r>
              <a:rPr dirty="0" err="1"/>
              <a:t>ресурсный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202</a:t>
            </a:r>
            <a:r>
              <a:rPr lang="ru-RU" dirty="0"/>
              <a:t>1</a:t>
            </a:r>
            <a:endParaRPr dirty="0"/>
          </a:p>
        </p:txBody>
      </p:sp>
      <p:grpSp>
        <p:nvGrpSpPr>
          <p:cNvPr id="26" name="Group 154">
            <a:extLst>
              <a:ext uri="{FF2B5EF4-FFF2-40B4-BE49-F238E27FC236}">
                <a16:creationId xmlns:a16="http://schemas.microsoft.com/office/drawing/2014/main" id="{E8DC1CA5-B0EE-4FB2-8974-EEF482AF2288}"/>
              </a:ext>
            </a:extLst>
          </p:cNvPr>
          <p:cNvGrpSpPr/>
          <p:nvPr/>
        </p:nvGrpSpPr>
        <p:grpSpPr>
          <a:xfrm>
            <a:off x="8771148" y="3933056"/>
            <a:ext cx="3543899" cy="1240144"/>
            <a:chOff x="-158270" y="0"/>
            <a:chExt cx="3785028" cy="883333"/>
          </a:xfrm>
        </p:grpSpPr>
        <p:sp>
          <p:nvSpPr>
            <p:cNvPr id="27" name="Shape 152">
              <a:extLst>
                <a:ext uri="{FF2B5EF4-FFF2-40B4-BE49-F238E27FC236}">
                  <a16:creationId xmlns:a16="http://schemas.microsoft.com/office/drawing/2014/main" id="{58A14D95-1FB8-4A4C-921F-FAFBF21E83DB}"/>
                </a:ext>
              </a:extLst>
            </p:cNvPr>
            <p:cNvSpPr/>
            <p:nvPr/>
          </p:nvSpPr>
          <p:spPr>
            <a:xfrm>
              <a:off x="-158270" y="314203"/>
              <a:ext cx="3626758" cy="5691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ct val="150037"/>
                </a:lnSpc>
                <a:defRPr sz="13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</a:lstStyle>
            <a:p>
              <a:pPr marL="285750" indent="-285750">
                <a:buFont typeface="Arial" pitchFamily="34" charset="0"/>
                <a:buChar char="•"/>
              </a:pPr>
              <a:r>
                <a:rPr dirty="0"/>
                <a:t>РАЗРАБОТКА </a:t>
              </a:r>
              <a:r>
                <a:rPr lang="ru-RU" dirty="0"/>
                <a:t>ОБРАЗОВАТЕЛЬНЫХ ПРОГРАММ </a:t>
              </a:r>
            </a:p>
            <a:p>
              <a:pPr marL="285750" indent="-285750">
                <a:buFont typeface="Arial" pitchFamily="34" charset="0"/>
                <a:buChar char="•"/>
              </a:pPr>
              <a:r>
                <a:rPr lang="ru-RU" dirty="0"/>
                <a:t>ВНЕДРЕНИЕ </a:t>
              </a:r>
              <a:r>
                <a:rPr dirty="0"/>
                <a:t>СОЦИАЛЬНЫХ </a:t>
              </a:r>
              <a:r>
                <a:rPr lang="ru-RU" dirty="0"/>
                <a:t>ТЕХНОЛОГИЙ</a:t>
              </a:r>
              <a:endParaRPr dirty="0"/>
            </a:p>
          </p:txBody>
        </p:sp>
        <p:sp>
          <p:nvSpPr>
            <p:cNvPr id="28" name="Shape 153">
              <a:extLst>
                <a:ext uri="{FF2B5EF4-FFF2-40B4-BE49-F238E27FC236}">
                  <a16:creationId xmlns:a16="http://schemas.microsoft.com/office/drawing/2014/main" id="{B6867AC9-82B6-4821-8D9E-2CBCC62B8654}"/>
                </a:ext>
              </a:extLst>
            </p:cNvPr>
            <p:cNvSpPr/>
            <p:nvPr/>
          </p:nvSpPr>
          <p:spPr>
            <a:xfrm>
              <a:off x="0" y="0"/>
              <a:ext cx="3626758" cy="2078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>
                <a:lnSpc>
                  <a:spcPts val="2400"/>
                </a:lnSpc>
                <a:defRPr sz="1600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</a:lstStyle>
            <a:p>
              <a:r>
                <a:rPr sz="1800" b="1" dirty="0"/>
                <a:t>03. </a:t>
              </a:r>
              <a:r>
                <a:rPr lang="ru-RU" sz="1800" b="1" dirty="0"/>
                <a:t>МЕТОДИЧЕСКИЕ</a:t>
              </a:r>
              <a:endParaRPr sz="1800" b="1" dirty="0"/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F10BE14-B867-4105-82D2-39192CF0B7C5}"/>
              </a:ext>
            </a:extLst>
          </p:cNvPr>
          <p:cNvSpPr txBox="1"/>
          <p:nvPr/>
        </p:nvSpPr>
        <p:spPr>
          <a:xfrm>
            <a:off x="4604659" y="2674759"/>
            <a:ext cx="2583331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Nunito" pitchFamily="2" charset="-52"/>
              </a:rPr>
              <a:t>ЛИДЕРЫ СО НКО, АКТИВНЫЕ ГРАЖДАНЕ, ВОЛОНТЕРЫ, СПЕЦИАЛИСТЫ ОРГАНОВ ВЛАСТИ</a:t>
            </a:r>
          </a:p>
        </p:txBody>
      </p:sp>
      <p:sp>
        <p:nvSpPr>
          <p:cNvPr id="29" name="Shape 173">
            <a:extLst>
              <a:ext uri="{FF2B5EF4-FFF2-40B4-BE49-F238E27FC236}">
                <a16:creationId xmlns:a16="http://schemas.microsoft.com/office/drawing/2014/main" id="{274C3678-C3A8-4B6F-8606-0BBD9DCFDFB5}"/>
              </a:ext>
            </a:extLst>
          </p:cNvPr>
          <p:cNvSpPr/>
          <p:nvPr/>
        </p:nvSpPr>
        <p:spPr>
          <a:xfrm rot="1954138">
            <a:off x="1244146" y="3714599"/>
            <a:ext cx="10569169" cy="132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Единый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ресурсный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центр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202</a:t>
            </a:r>
            <a:r>
              <a:rPr lang="ru-RU"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sz="4400" b="1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489285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DF17BCA-D93D-49E2-BD3F-44DCF28CD9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" y="4537"/>
            <a:ext cx="12192000" cy="7062680"/>
          </a:xfrm>
          <a:prstGeom prst="rect">
            <a:avLst/>
          </a:prstGeom>
        </p:spPr>
      </p:pic>
      <p:sp>
        <p:nvSpPr>
          <p:cNvPr id="4" name="Shape 198">
            <a:extLst>
              <a:ext uri="{FF2B5EF4-FFF2-40B4-BE49-F238E27FC236}">
                <a16:creationId xmlns:a16="http://schemas.microsoft.com/office/drawing/2014/main" id="{65DE0980-3EA6-4412-A0EA-EE7B8DA93C44}"/>
              </a:ext>
            </a:extLst>
          </p:cNvPr>
          <p:cNvSpPr/>
          <p:nvPr/>
        </p:nvSpPr>
        <p:spPr>
          <a:xfrm>
            <a:off x="-1043429" y="6298002"/>
            <a:ext cx="5648088" cy="482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 err="1"/>
              <a:t>Единый</a:t>
            </a:r>
            <a:r>
              <a:rPr dirty="0"/>
              <a:t> </a:t>
            </a:r>
            <a:r>
              <a:rPr dirty="0" err="1"/>
              <a:t>ресурсный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202</a:t>
            </a:r>
            <a:r>
              <a:rPr lang="ru-RU" dirty="0"/>
              <a:t>1</a:t>
            </a:r>
            <a:endParaRPr dirty="0"/>
          </a:p>
        </p:txBody>
      </p:sp>
      <p:sp>
        <p:nvSpPr>
          <p:cNvPr id="9" name="Shape 198">
            <a:extLst>
              <a:ext uri="{FF2B5EF4-FFF2-40B4-BE49-F238E27FC236}">
                <a16:creationId xmlns:a16="http://schemas.microsoft.com/office/drawing/2014/main" id="{C7FD75EA-7F80-4E8A-856A-B04FCAE054D5}"/>
              </a:ext>
            </a:extLst>
          </p:cNvPr>
          <p:cNvSpPr/>
          <p:nvPr/>
        </p:nvSpPr>
        <p:spPr>
          <a:xfrm>
            <a:off x="2495600" y="5928646"/>
            <a:ext cx="6952578" cy="980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lang="en-US" sz="3200" dirty="0">
                <a:solidFill>
                  <a:srgbClr val="008796"/>
                </a:solidFill>
              </a:rPr>
              <a:t>ERC-PORTAL.RU</a:t>
            </a:r>
            <a:endParaRPr sz="3200" dirty="0">
              <a:solidFill>
                <a:srgbClr val="008796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1343" y="1268760"/>
            <a:ext cx="28803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03265"/>
                </a:solidFill>
                <a:latin typeface="Nunito" pitchFamily="2" charset="-52"/>
              </a:rPr>
              <a:t>МИССИЯ</a:t>
            </a:r>
          </a:p>
          <a:p>
            <a:pPr algn="ctr"/>
            <a:r>
              <a:rPr lang="ru-RU" sz="1800" b="1" dirty="0">
                <a:solidFill>
                  <a:srgbClr val="008796"/>
                </a:solidFill>
                <a:latin typeface="Nunito" pitchFamily="2" charset="-52"/>
              </a:rPr>
              <a:t>ПОМОГАЕМ ОБЩЕСТВУ НАЙТИ РЕСУРСЫ ДЛЯ РЕШЕНИЯ ЗАДАЧ И ДОСТИЖЕНИЯ РЕЗУЛЬТАТОВ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5442" y="3789039"/>
            <a:ext cx="31683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03265"/>
                </a:solidFill>
                <a:latin typeface="Nunito" pitchFamily="2" charset="-52"/>
              </a:rPr>
              <a:t>ЦЕЛЬ</a:t>
            </a:r>
          </a:p>
          <a:p>
            <a:pPr algn="ctr"/>
            <a:r>
              <a:rPr lang="ru-RU" sz="1800" b="1" dirty="0">
                <a:solidFill>
                  <a:srgbClr val="008796"/>
                </a:solidFill>
                <a:latin typeface="Nunito" pitchFamily="2" charset="-52"/>
              </a:rPr>
              <a:t>СОДЕЙСТВИЕ РАЗВИТИЮ НЕКОММЕРЧЕСКОГО СЕКТОРА ЭКОНОМИКИ, ФОРМИРОВАНИЕ УСЛОВИЙ ДЛЯ СОЗДАНИЯ И РАЗВИТИЯ СО НКО И ГРАЖДАНСКИХ ИНИЦИАТИВ В РЕСПУБЛИКЕ САХА (ЯКУТИЯ)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120336" y="1268760"/>
            <a:ext cx="28813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03265"/>
                </a:solidFill>
                <a:latin typeface="Nunito" pitchFamily="2" charset="-52"/>
              </a:rPr>
              <a:t>КАК НАЙТИ РЕСУРСЫ ДЛЯ ПРОЕКТА С ПОМОЩЬЮ КАРТЫ?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914687" y="2019324"/>
            <a:ext cx="32926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0880" lvl="1" indent="-345440">
              <a:buFont typeface="Arial"/>
              <a:buChar char="•"/>
            </a:pPr>
            <a:r>
              <a:rPr lang="en-US" b="1" dirty="0">
                <a:solidFill>
                  <a:srgbClr val="008796"/>
                </a:solidFill>
                <a:latin typeface="Nunito" pitchFamily="2" charset="-52"/>
              </a:rPr>
              <a:t>ЗАРЕГИСТРИРУЙТЕСЬ НА ПОРТАЛЕ</a:t>
            </a:r>
          </a:p>
          <a:p>
            <a:pPr marL="690880" lvl="1" indent="-345440">
              <a:buFont typeface="Arial"/>
              <a:buChar char="•"/>
            </a:pPr>
            <a:endParaRPr lang="en-US" b="1" dirty="0">
              <a:solidFill>
                <a:srgbClr val="008796"/>
              </a:solidFill>
              <a:latin typeface="Nunito" pitchFamily="2" charset="-52"/>
            </a:endParaRPr>
          </a:p>
          <a:p>
            <a:pPr marL="690880" lvl="1" indent="-345440">
              <a:buFont typeface="Arial"/>
              <a:buChar char="•"/>
            </a:pPr>
            <a:r>
              <a:rPr lang="en-US" b="1" dirty="0">
                <a:solidFill>
                  <a:srgbClr val="008796"/>
                </a:solidFill>
                <a:latin typeface="Nunito" pitchFamily="2" charset="-52"/>
              </a:rPr>
              <a:t>СОЗДАЙТЕ КАРТОЧКУ С ВАШИМ ПРОЕКТОМ И ОТМЕТЬТЕ НАСЕЛЕННЫЙ ПУНКТ НА КАРТЕ</a:t>
            </a:r>
          </a:p>
          <a:p>
            <a:pPr marL="690880" lvl="1" indent="-345440">
              <a:buFont typeface="Arial"/>
              <a:buChar char="•"/>
            </a:pPr>
            <a:endParaRPr lang="en-US" b="1" dirty="0">
              <a:solidFill>
                <a:srgbClr val="008796"/>
              </a:solidFill>
              <a:latin typeface="Nunito" pitchFamily="2" charset="-52"/>
            </a:endParaRPr>
          </a:p>
          <a:p>
            <a:pPr marL="690880" lvl="1" indent="-345440">
              <a:buFont typeface="Arial"/>
              <a:buChar char="•"/>
            </a:pPr>
            <a:r>
              <a:rPr lang="en-US" b="1" dirty="0">
                <a:solidFill>
                  <a:srgbClr val="008796"/>
                </a:solidFill>
                <a:latin typeface="Nunito" pitchFamily="2" charset="-52"/>
              </a:rPr>
              <a:t>ЗАПРОСИТЕ РЕСУРСЫ ДЛЯ РЕАЛИЗАЦИИ ПРОЕКТА</a:t>
            </a:r>
          </a:p>
          <a:p>
            <a:pPr marL="690880" lvl="1" indent="-345440">
              <a:buFont typeface="Arial"/>
              <a:buChar char="•"/>
            </a:pPr>
            <a:endParaRPr lang="en-US" b="1" dirty="0">
              <a:solidFill>
                <a:srgbClr val="008796"/>
              </a:solidFill>
              <a:latin typeface="Nunito" pitchFamily="2" charset="-52"/>
            </a:endParaRPr>
          </a:p>
          <a:p>
            <a:pPr marL="690880" lvl="1" indent="-345440">
              <a:buFont typeface="Arial"/>
              <a:buChar char="•"/>
            </a:pPr>
            <a:r>
              <a:rPr lang="en-US" b="1" dirty="0">
                <a:solidFill>
                  <a:srgbClr val="008796"/>
                </a:solidFill>
                <a:latin typeface="Nunito" pitchFamily="2" charset="-52"/>
              </a:rPr>
              <a:t>РАССКАЖИТЕ О РЕСУРСАХ, КОТОРЫМИ ВЫ ГОТОВЫ ПОДЕЛИТЬСЯ С ДРУГИМИ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639866" y="4974539"/>
            <a:ext cx="280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03265"/>
                </a:solidFill>
                <a:latin typeface="Nunito" pitchFamily="2" charset="-52"/>
              </a:rPr>
              <a:t>ВАШ ПРОЕКТ МОЖЕТ УВИДЕТЬ И ПОДДЕРЖАТЬ ЛЮБОЙ ЧЕЛОВЕК, ПРЕДСТАВИТЕЛЬ ВЛАСТИ ИЛИ БИЗНЕСА СО ВСЕЙ РОССИИ</a:t>
            </a:r>
          </a:p>
        </p:txBody>
      </p:sp>
      <p:sp>
        <p:nvSpPr>
          <p:cNvPr id="11" name="Shape 173">
            <a:extLst>
              <a:ext uri="{FF2B5EF4-FFF2-40B4-BE49-F238E27FC236}">
                <a16:creationId xmlns:a16="http://schemas.microsoft.com/office/drawing/2014/main" id="{8E432DE9-B24B-4A9C-A07C-82E506F2073F}"/>
              </a:ext>
            </a:extLst>
          </p:cNvPr>
          <p:cNvSpPr/>
          <p:nvPr/>
        </p:nvSpPr>
        <p:spPr>
          <a:xfrm rot="1954138">
            <a:off x="1244146" y="3714599"/>
            <a:ext cx="10569169" cy="132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Единый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ресурсный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центр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202</a:t>
            </a:r>
            <a:r>
              <a:rPr lang="ru-RU"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sz="4400" b="1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363466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/>
        </p:nvSpPr>
        <p:spPr>
          <a:xfrm>
            <a:off x="8090352" y="2377727"/>
            <a:ext cx="397251" cy="820739"/>
          </a:xfrm>
          <a:prstGeom prst="rect">
            <a:avLst/>
          </a:prstGeom>
          <a:solidFill>
            <a:srgbClr val="F0326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57" name="Shape 257"/>
          <p:cNvSpPr/>
          <p:nvPr/>
        </p:nvSpPr>
        <p:spPr>
          <a:xfrm>
            <a:off x="8090352" y="3198466"/>
            <a:ext cx="397251" cy="820739"/>
          </a:xfrm>
          <a:prstGeom prst="rect">
            <a:avLst/>
          </a:prstGeom>
          <a:solidFill>
            <a:srgbClr val="00879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8090352" y="4019204"/>
            <a:ext cx="397251" cy="820739"/>
          </a:xfrm>
          <a:prstGeom prst="rect">
            <a:avLst/>
          </a:prstGeom>
          <a:solidFill>
            <a:srgbClr val="FFC000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pic>
        <p:nvPicPr>
          <p:cNvPr id="259" name="image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471726" y="2682806"/>
            <a:ext cx="243449" cy="2105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0" name="image1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471725" y="4324281"/>
            <a:ext cx="243449" cy="2105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61" name="image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861776" y="3503545"/>
            <a:ext cx="243449" cy="210583"/>
          </a:xfrm>
          <a:prstGeom prst="rect">
            <a:avLst/>
          </a:prstGeom>
          <a:ln w="12700">
            <a:miter lim="400000"/>
          </a:ln>
        </p:spPr>
      </p:pic>
      <p:sp>
        <p:nvSpPr>
          <p:cNvPr id="262" name="Shape 262"/>
          <p:cNvSpPr/>
          <p:nvPr/>
        </p:nvSpPr>
        <p:spPr>
          <a:xfrm>
            <a:off x="8090352" y="4839943"/>
            <a:ext cx="397251" cy="820739"/>
          </a:xfrm>
          <a:prstGeom prst="rect">
            <a:avLst/>
          </a:prstGeom>
          <a:solidFill>
            <a:srgbClr val="F03265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pic>
        <p:nvPicPr>
          <p:cNvPr id="263" name="image1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8460698" y="5965758"/>
            <a:ext cx="243450" cy="210583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Shape 264"/>
          <p:cNvSpPr/>
          <p:nvPr/>
        </p:nvSpPr>
        <p:spPr>
          <a:xfrm>
            <a:off x="8090350" y="5660681"/>
            <a:ext cx="397251" cy="820739"/>
          </a:xfrm>
          <a:prstGeom prst="rect">
            <a:avLst/>
          </a:prstGeom>
          <a:solidFill>
            <a:srgbClr val="008796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pic>
        <p:nvPicPr>
          <p:cNvPr id="266" name="image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861776" y="5145021"/>
            <a:ext cx="243449" cy="210583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Shape 268"/>
          <p:cNvSpPr/>
          <p:nvPr/>
        </p:nvSpPr>
        <p:spPr>
          <a:xfrm>
            <a:off x="1380113" y="129673"/>
            <a:ext cx="9815879" cy="120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lnSpc>
                <a:spcPct val="120000"/>
              </a:lnSpc>
              <a:defRPr sz="2000" b="1">
                <a:solidFill>
                  <a:srgbClr val="008D9B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8796"/>
                </a:solidFill>
              </a:rPr>
              <a:t>КЛЮЧЕВЫЕ ПОКАЗАТЕЛИ ЭФФЕКТИВНОСТИ</a:t>
            </a:r>
            <a:r>
              <a:rPr lang="en-US" sz="2400" dirty="0">
                <a:solidFill>
                  <a:srgbClr val="008796"/>
                </a:solidFill>
              </a:rPr>
              <a:t> </a:t>
            </a:r>
            <a:r>
              <a:rPr lang="ru-RU" sz="2400" dirty="0">
                <a:solidFill>
                  <a:srgbClr val="008796"/>
                </a:solidFill>
              </a:rPr>
              <a:t>АКСЕЛЕРАТОРА ПРОЕКТОВ ПРИВЛЕЧЕНО В ЯКУТИЮ В ВИДЕ ГРАНТОВ 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008796"/>
                </a:solidFill>
              </a:rPr>
              <a:t>2020-2021</a:t>
            </a:r>
          </a:p>
        </p:txBody>
      </p:sp>
      <p:sp>
        <p:nvSpPr>
          <p:cNvPr id="269" name="Shape 269"/>
          <p:cNvSpPr/>
          <p:nvPr/>
        </p:nvSpPr>
        <p:spPr>
          <a:xfrm>
            <a:off x="6101006" y="1465687"/>
            <a:ext cx="4375941" cy="683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lnSpc>
                <a:spcPct val="120000"/>
              </a:lnSpc>
              <a:defRPr sz="2800" b="1">
                <a:solidFill>
                  <a:srgbClr val="F03265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lang="ru-RU" sz="3200" dirty="0">
                <a:solidFill>
                  <a:srgbClr val="FF0000"/>
                </a:solidFill>
              </a:rPr>
              <a:t>112 280 791 </a:t>
            </a:r>
            <a:r>
              <a:rPr dirty="0">
                <a:solidFill>
                  <a:srgbClr val="008796"/>
                </a:solidFill>
              </a:rPr>
              <a:t>РУ</a:t>
            </a:r>
            <a:r>
              <a:rPr lang="ru-RU" dirty="0">
                <a:solidFill>
                  <a:srgbClr val="008796"/>
                </a:solidFill>
              </a:rPr>
              <a:t>БЛЕЙ</a:t>
            </a:r>
            <a:r>
              <a:rPr dirty="0">
                <a:solidFill>
                  <a:srgbClr val="008796"/>
                </a:solidFill>
              </a:rPr>
              <a:t> </a:t>
            </a:r>
          </a:p>
        </p:txBody>
      </p:sp>
      <p:sp>
        <p:nvSpPr>
          <p:cNvPr id="271" name="Shape 271"/>
          <p:cNvSpPr/>
          <p:nvPr/>
        </p:nvSpPr>
        <p:spPr>
          <a:xfrm>
            <a:off x="8698740" y="2438001"/>
            <a:ext cx="3853686" cy="892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F03265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lang="ru-RU" sz="2000" dirty="0">
                <a:solidFill>
                  <a:srgbClr val="FF0000"/>
                </a:solidFill>
              </a:rPr>
              <a:t>101 876 030 </a:t>
            </a:r>
            <a:r>
              <a:rPr sz="2000" dirty="0">
                <a:solidFill>
                  <a:srgbClr val="FF0000"/>
                </a:solidFill>
              </a:rPr>
              <a:t>РУБ.</a:t>
            </a:r>
          </a:p>
          <a:p>
            <a:pPr>
              <a:defRPr sz="1600" b="1">
                <a:solidFill>
                  <a:srgbClr val="F03265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dirty="0">
                <a:solidFill>
                  <a:srgbClr val="008796"/>
                </a:solidFill>
              </a:rPr>
              <a:t>ФОНД ПРЕЗИДЕНТСКИХ </a:t>
            </a:r>
            <a:endParaRPr lang="en-US" dirty="0">
              <a:solidFill>
                <a:srgbClr val="008796"/>
              </a:solidFill>
            </a:endParaRPr>
          </a:p>
          <a:p>
            <a:pPr>
              <a:defRPr sz="1600" b="1">
                <a:solidFill>
                  <a:srgbClr val="F03265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dirty="0">
                <a:solidFill>
                  <a:srgbClr val="008796"/>
                </a:solidFill>
              </a:rPr>
              <a:t>ГРАНТОВ</a:t>
            </a:r>
            <a:r>
              <a:rPr lang="ru-RU" dirty="0">
                <a:solidFill>
                  <a:srgbClr val="008796"/>
                </a:solidFill>
              </a:rPr>
              <a:t> 2020-2021</a:t>
            </a:r>
            <a:endParaRPr dirty="0">
              <a:solidFill>
                <a:srgbClr val="008796"/>
              </a:solidFill>
            </a:endParaRPr>
          </a:p>
        </p:txBody>
      </p:sp>
      <p:sp>
        <p:nvSpPr>
          <p:cNvPr id="272" name="Shape 272"/>
          <p:cNvSpPr/>
          <p:nvPr/>
        </p:nvSpPr>
        <p:spPr>
          <a:xfrm>
            <a:off x="3815879" y="3183085"/>
            <a:ext cx="4072784" cy="892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600" b="1">
                <a:solidFill>
                  <a:schemeClr val="accent4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lang="ru-RU" sz="2000" dirty="0">
                <a:solidFill>
                  <a:srgbClr val="FF0000"/>
                </a:solidFill>
              </a:rPr>
              <a:t>1 098 291 РУБ.</a:t>
            </a:r>
          </a:p>
          <a:p>
            <a:pPr algn="r">
              <a:defRPr sz="1600" b="1">
                <a:solidFill>
                  <a:schemeClr val="accent4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lang="ru-RU" dirty="0">
                <a:solidFill>
                  <a:srgbClr val="008796"/>
                </a:solidFill>
              </a:rPr>
              <a:t>БЛАГОТВОРИТЕЛЬНЫЙ ФОНД</a:t>
            </a:r>
          </a:p>
          <a:p>
            <a:pPr algn="r">
              <a:defRPr sz="1600" b="1">
                <a:solidFill>
                  <a:schemeClr val="accent4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lang="ru-RU" dirty="0">
                <a:solidFill>
                  <a:srgbClr val="008796"/>
                </a:solidFill>
              </a:rPr>
              <a:t> ВЛАДИМИРА ПОТАНИНА</a:t>
            </a:r>
          </a:p>
        </p:txBody>
      </p:sp>
      <p:sp>
        <p:nvSpPr>
          <p:cNvPr id="273" name="Shape 273"/>
          <p:cNvSpPr/>
          <p:nvPr/>
        </p:nvSpPr>
        <p:spPr>
          <a:xfrm>
            <a:off x="8698740" y="3921740"/>
            <a:ext cx="3493260" cy="892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1600" b="1">
                <a:solidFill>
                  <a:schemeClr val="accent4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lang="ru-RU" sz="2000" dirty="0">
                <a:solidFill>
                  <a:srgbClr val="FF0000"/>
                </a:solidFill>
              </a:rPr>
              <a:t>1 020</a:t>
            </a:r>
            <a:r>
              <a:rPr sz="2000" dirty="0">
                <a:solidFill>
                  <a:srgbClr val="FF0000"/>
                </a:solidFill>
              </a:rPr>
              <a:t> 000 РУБ.</a:t>
            </a:r>
          </a:p>
          <a:p>
            <a:pPr>
              <a:defRPr sz="1600" b="1">
                <a:solidFill>
                  <a:schemeClr val="accent4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dirty="0">
                <a:solidFill>
                  <a:srgbClr val="008796"/>
                </a:solidFill>
              </a:rPr>
              <a:t>БЛАГОТВОРИТЕЛЬНЫЙ ФОНД ЕЛЕНЫ И ГЕННАДИЯ ТИМЧЕНКО</a:t>
            </a:r>
          </a:p>
        </p:txBody>
      </p:sp>
      <p:sp>
        <p:nvSpPr>
          <p:cNvPr id="274" name="Shape 274"/>
          <p:cNvSpPr/>
          <p:nvPr/>
        </p:nvSpPr>
        <p:spPr>
          <a:xfrm>
            <a:off x="3483114" y="4839943"/>
            <a:ext cx="4395097" cy="892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r">
              <a:defRPr sz="1600" b="1">
                <a:solidFill>
                  <a:srgbClr val="F03265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sz="2000" dirty="0">
                <a:solidFill>
                  <a:srgbClr val="FF0000"/>
                </a:solidFill>
              </a:rPr>
              <a:t>6 </a:t>
            </a:r>
            <a:r>
              <a:rPr lang="ru-RU" sz="2000" dirty="0">
                <a:solidFill>
                  <a:srgbClr val="FF0000"/>
                </a:solidFill>
              </a:rPr>
              <a:t>90</a:t>
            </a:r>
            <a:r>
              <a:rPr sz="2000" dirty="0">
                <a:solidFill>
                  <a:srgbClr val="FF0000"/>
                </a:solidFill>
              </a:rPr>
              <a:t>5 000 РУБ.</a:t>
            </a:r>
          </a:p>
          <a:p>
            <a:pPr algn="r">
              <a:defRPr sz="1600" b="1">
                <a:solidFill>
                  <a:srgbClr val="F03265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dirty="0">
                <a:solidFill>
                  <a:srgbClr val="008796"/>
                </a:solidFill>
              </a:rPr>
              <a:t>ФЕДЕРАЛЬНОЕ АГЕНСТВО ПО ДЕЛАМ МОЛОДЕЖИ РОСМОЛОДЕЖЬ</a:t>
            </a:r>
          </a:p>
        </p:txBody>
      </p:sp>
      <p:sp>
        <p:nvSpPr>
          <p:cNvPr id="275" name="Shape 275"/>
          <p:cNvSpPr/>
          <p:nvPr/>
        </p:nvSpPr>
        <p:spPr>
          <a:xfrm>
            <a:off x="8698740" y="5803031"/>
            <a:ext cx="3298724" cy="646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600" b="1">
                <a:solidFill>
                  <a:srgbClr val="008F9D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sz="2000" dirty="0">
                <a:solidFill>
                  <a:srgbClr val="FF0000"/>
                </a:solidFill>
              </a:rPr>
              <a:t>1 381 470 РУБ. </a:t>
            </a:r>
          </a:p>
          <a:p>
            <a:pPr>
              <a:defRPr sz="1600" b="1">
                <a:solidFill>
                  <a:srgbClr val="008F9D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dirty="0">
                <a:solidFill>
                  <a:srgbClr val="008796"/>
                </a:solidFill>
              </a:rPr>
              <a:t>ФОНД "АБСОЛЮТ ПОМОЩЬ"</a:t>
            </a:r>
          </a:p>
        </p:txBody>
      </p:sp>
      <p:sp>
        <p:nvSpPr>
          <p:cNvPr id="27" name="Shape 250">
            <a:extLst>
              <a:ext uri="{FF2B5EF4-FFF2-40B4-BE49-F238E27FC236}">
                <a16:creationId xmlns:a16="http://schemas.microsoft.com/office/drawing/2014/main" id="{8CE56264-85F2-4FB2-8ECC-744880154E83}"/>
              </a:ext>
            </a:extLst>
          </p:cNvPr>
          <p:cNvSpPr/>
          <p:nvPr/>
        </p:nvSpPr>
        <p:spPr>
          <a:xfrm>
            <a:off x="-1043429" y="6298002"/>
            <a:ext cx="5648088" cy="482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 err="1"/>
              <a:t>Единый</a:t>
            </a:r>
            <a:r>
              <a:rPr dirty="0"/>
              <a:t> </a:t>
            </a:r>
            <a:r>
              <a:rPr dirty="0" err="1"/>
              <a:t>ресурсный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202</a:t>
            </a:r>
            <a:r>
              <a:rPr lang="ru-RU" dirty="0"/>
              <a:t>1</a:t>
            </a:r>
            <a:endParaRPr dirty="0"/>
          </a:p>
        </p:txBody>
      </p:sp>
      <p:grpSp>
        <p:nvGrpSpPr>
          <p:cNvPr id="28" name="Group 312">
            <a:extLst>
              <a:ext uri="{FF2B5EF4-FFF2-40B4-BE49-F238E27FC236}">
                <a16:creationId xmlns:a16="http://schemas.microsoft.com/office/drawing/2014/main" id="{9ED8BE57-E6DC-4ED5-A9C5-ABD0CFE3EDEE}"/>
              </a:ext>
            </a:extLst>
          </p:cNvPr>
          <p:cNvGrpSpPr/>
          <p:nvPr/>
        </p:nvGrpSpPr>
        <p:grpSpPr>
          <a:xfrm>
            <a:off x="102109" y="787272"/>
            <a:ext cx="1440003" cy="1440003"/>
            <a:chOff x="0" y="0"/>
            <a:chExt cx="1440002" cy="1440002"/>
          </a:xfrm>
        </p:grpSpPr>
        <p:sp>
          <p:nvSpPr>
            <p:cNvPr id="29" name="Shape 310">
              <a:extLst>
                <a:ext uri="{FF2B5EF4-FFF2-40B4-BE49-F238E27FC236}">
                  <a16:creationId xmlns:a16="http://schemas.microsoft.com/office/drawing/2014/main" id="{DFE4C911-D790-4E79-B091-A1C5D3BD89CD}"/>
                </a:ext>
              </a:extLst>
            </p:cNvPr>
            <p:cNvSpPr/>
            <p:nvPr/>
          </p:nvSpPr>
          <p:spPr>
            <a:xfrm>
              <a:off x="0" y="-1"/>
              <a:ext cx="1440003" cy="1440003"/>
            </a:xfrm>
            <a:prstGeom prst="ellipse">
              <a:avLst/>
            </a:prstGeom>
            <a:solidFill>
              <a:srgbClr val="F03265"/>
            </a:solidFill>
            <a:ln w="1270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 b="1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0" name="Shape 311">
              <a:extLst>
                <a:ext uri="{FF2B5EF4-FFF2-40B4-BE49-F238E27FC236}">
                  <a16:creationId xmlns:a16="http://schemas.microsoft.com/office/drawing/2014/main" id="{3DDCF15E-C497-4A53-9B22-7F3EF7DE8E7B}"/>
                </a:ext>
              </a:extLst>
            </p:cNvPr>
            <p:cNvSpPr/>
            <p:nvPr/>
          </p:nvSpPr>
          <p:spPr>
            <a:xfrm>
              <a:off x="210883" y="476896"/>
              <a:ext cx="1018235" cy="48620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</a:defRPr>
              </a:lvl1pPr>
            </a:lstStyle>
            <a:p>
              <a:r>
                <a:t>4362</a:t>
              </a:r>
            </a:p>
          </p:txBody>
        </p:sp>
      </p:grpSp>
      <p:sp>
        <p:nvSpPr>
          <p:cNvPr id="31" name="Shape 325">
            <a:extLst>
              <a:ext uri="{FF2B5EF4-FFF2-40B4-BE49-F238E27FC236}">
                <a16:creationId xmlns:a16="http://schemas.microsoft.com/office/drawing/2014/main" id="{144328A6-3B43-42C6-A910-53E09E2BCF42}"/>
              </a:ext>
            </a:extLst>
          </p:cNvPr>
          <p:cNvSpPr/>
          <p:nvPr/>
        </p:nvSpPr>
        <p:spPr>
          <a:xfrm>
            <a:off x="1647324" y="1257587"/>
            <a:ext cx="3368555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1200" b="1">
                <a:solidFill>
                  <a:srgbClr val="191919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1600" dirty="0">
                <a:solidFill>
                  <a:srgbClr val="F03265"/>
                </a:solidFill>
              </a:rPr>
              <a:t>УЧАСТНИКОВ МЕРОПРИЯТИЙ ПРОЕКТА</a:t>
            </a:r>
          </a:p>
        </p:txBody>
      </p:sp>
      <p:sp>
        <p:nvSpPr>
          <p:cNvPr id="32" name="Shape 327">
            <a:extLst>
              <a:ext uri="{FF2B5EF4-FFF2-40B4-BE49-F238E27FC236}">
                <a16:creationId xmlns:a16="http://schemas.microsoft.com/office/drawing/2014/main" id="{DDB273DD-965F-485C-8E59-133BEE5AA17F}"/>
              </a:ext>
            </a:extLst>
          </p:cNvPr>
          <p:cNvSpPr/>
          <p:nvPr/>
        </p:nvSpPr>
        <p:spPr>
          <a:xfrm>
            <a:off x="1606698" y="2495689"/>
            <a:ext cx="2957335" cy="13234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1200" b="1">
                <a:solidFill>
                  <a:srgbClr val="191919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1600" dirty="0">
                <a:solidFill>
                  <a:srgbClr val="008796"/>
                </a:solidFill>
              </a:rPr>
              <a:t>ПРОВЕДЕНО ЭКСПЕРТИЗ ПРОЕКТОВ ДЛЯ УЧАСТИЯ В ФЕДЕРАЛЬНЫХ И РЕГИОНАЛЬНЫХ КОНКУРСАХ</a:t>
            </a:r>
          </a:p>
        </p:txBody>
      </p:sp>
      <p:grpSp>
        <p:nvGrpSpPr>
          <p:cNvPr id="33" name="Group 351">
            <a:extLst>
              <a:ext uri="{FF2B5EF4-FFF2-40B4-BE49-F238E27FC236}">
                <a16:creationId xmlns:a16="http://schemas.microsoft.com/office/drawing/2014/main" id="{02881720-CFEE-43EA-AA3A-EC30796A2838}"/>
              </a:ext>
            </a:extLst>
          </p:cNvPr>
          <p:cNvGrpSpPr/>
          <p:nvPr/>
        </p:nvGrpSpPr>
        <p:grpSpPr>
          <a:xfrm>
            <a:off x="202000" y="5221420"/>
            <a:ext cx="1260000" cy="1260000"/>
            <a:chOff x="0" y="0"/>
            <a:chExt cx="1080003" cy="1080003"/>
          </a:xfrm>
          <a:solidFill>
            <a:srgbClr val="F03265"/>
          </a:solidFill>
        </p:grpSpPr>
        <p:sp>
          <p:nvSpPr>
            <p:cNvPr id="34" name="Shape 349">
              <a:extLst>
                <a:ext uri="{FF2B5EF4-FFF2-40B4-BE49-F238E27FC236}">
                  <a16:creationId xmlns:a16="http://schemas.microsoft.com/office/drawing/2014/main" id="{432237FB-5142-4202-92EE-B724F4CB00B2}"/>
                </a:ext>
              </a:extLst>
            </p:cNvPr>
            <p:cNvSpPr/>
            <p:nvPr/>
          </p:nvSpPr>
          <p:spPr>
            <a:xfrm>
              <a:off x="0" y="0"/>
              <a:ext cx="1080003" cy="1080003"/>
            </a:xfrm>
            <a:prstGeom prst="ellipse">
              <a:avLst/>
            </a:prstGeom>
            <a:grpFill/>
            <a:ln w="12700" cap="flat">
              <a:solidFill>
                <a:srgbClr val="F03265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000" b="1"/>
              </a:pPr>
              <a:endParaRPr/>
            </a:p>
          </p:txBody>
        </p:sp>
        <p:sp>
          <p:nvSpPr>
            <p:cNvPr id="35" name="Shape 350">
              <a:extLst>
                <a:ext uri="{FF2B5EF4-FFF2-40B4-BE49-F238E27FC236}">
                  <a16:creationId xmlns:a16="http://schemas.microsoft.com/office/drawing/2014/main" id="{74E34506-8846-403E-8704-57E22D4FD524}"/>
                </a:ext>
              </a:extLst>
            </p:cNvPr>
            <p:cNvSpPr/>
            <p:nvPr/>
          </p:nvSpPr>
          <p:spPr>
            <a:xfrm>
              <a:off x="158161" y="341879"/>
              <a:ext cx="763680" cy="396239"/>
            </a:xfrm>
            <a:prstGeom prst="rect">
              <a:avLst/>
            </a:prstGeom>
            <a:grpFill/>
            <a:ln w="12700" cap="flat">
              <a:solidFill>
                <a:srgbClr val="F03265"/>
              </a:solidFill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000" b="1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</a:lstStyle>
            <a:p>
              <a:r>
                <a:rPr lang="ru-RU" sz="2400" dirty="0"/>
                <a:t>110</a:t>
              </a:r>
              <a:endParaRPr sz="2400" dirty="0"/>
            </a:p>
          </p:txBody>
        </p:sp>
      </p:grpSp>
      <p:sp>
        <p:nvSpPr>
          <p:cNvPr id="36" name="Shape 352">
            <a:extLst>
              <a:ext uri="{FF2B5EF4-FFF2-40B4-BE49-F238E27FC236}">
                <a16:creationId xmlns:a16="http://schemas.microsoft.com/office/drawing/2014/main" id="{22F61108-3643-44E2-BE77-1859CC53782E}"/>
              </a:ext>
            </a:extLst>
          </p:cNvPr>
          <p:cNvSpPr/>
          <p:nvPr/>
        </p:nvSpPr>
        <p:spPr>
          <a:xfrm>
            <a:off x="1578992" y="5392823"/>
            <a:ext cx="2347802" cy="9232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23" tIns="91423" rIns="91423" bIns="91423">
            <a:spAutoFit/>
          </a:bodyPr>
          <a:lstStyle>
            <a:lvl1pPr>
              <a:defRPr sz="1200" b="1">
                <a:solidFill>
                  <a:srgbClr val="191919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1600" dirty="0">
                <a:solidFill>
                  <a:srgbClr val="F03265"/>
                </a:solidFill>
              </a:rPr>
              <a:t>ОРГАНИЗОВАНО СЕМИНАРОВ И </a:t>
            </a:r>
            <a:r>
              <a:rPr lang="ru-RU" sz="1600" dirty="0">
                <a:solidFill>
                  <a:srgbClr val="F03265"/>
                </a:solidFill>
              </a:rPr>
              <a:t>ВЕБИНАРОВ</a:t>
            </a:r>
            <a:endParaRPr sz="1600" dirty="0">
              <a:solidFill>
                <a:srgbClr val="F03265"/>
              </a:solidFill>
            </a:endParaRPr>
          </a:p>
        </p:txBody>
      </p:sp>
      <p:grpSp>
        <p:nvGrpSpPr>
          <p:cNvPr id="37" name="Group 359">
            <a:extLst>
              <a:ext uri="{FF2B5EF4-FFF2-40B4-BE49-F238E27FC236}">
                <a16:creationId xmlns:a16="http://schemas.microsoft.com/office/drawing/2014/main" id="{9ECB6130-3314-4B0B-A060-C11801B0F693}"/>
              </a:ext>
            </a:extLst>
          </p:cNvPr>
          <p:cNvGrpSpPr/>
          <p:nvPr/>
        </p:nvGrpSpPr>
        <p:grpSpPr>
          <a:xfrm>
            <a:off x="202000" y="2362311"/>
            <a:ext cx="1260000" cy="1260000"/>
            <a:chOff x="0" y="0"/>
            <a:chExt cx="1116002" cy="1116002"/>
          </a:xfrm>
          <a:solidFill>
            <a:srgbClr val="008796"/>
          </a:solidFill>
        </p:grpSpPr>
        <p:sp>
          <p:nvSpPr>
            <p:cNvPr id="38" name="Shape 357">
              <a:extLst>
                <a:ext uri="{FF2B5EF4-FFF2-40B4-BE49-F238E27FC236}">
                  <a16:creationId xmlns:a16="http://schemas.microsoft.com/office/drawing/2014/main" id="{2F1B7602-0E96-40AD-BF66-9FA4F53FA2D5}"/>
                </a:ext>
              </a:extLst>
            </p:cNvPr>
            <p:cNvSpPr/>
            <p:nvPr/>
          </p:nvSpPr>
          <p:spPr>
            <a:xfrm>
              <a:off x="-1" y="-1"/>
              <a:ext cx="1116003" cy="1116003"/>
            </a:xfrm>
            <a:prstGeom prst="ellipse">
              <a:avLst/>
            </a:prstGeom>
            <a:grpFill/>
            <a:ln w="12700" cap="flat">
              <a:solidFill>
                <a:srgbClr val="008796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1200" b="1"/>
              </a:pPr>
              <a:endParaRPr/>
            </a:p>
          </p:txBody>
        </p:sp>
        <p:sp>
          <p:nvSpPr>
            <p:cNvPr id="39" name="Shape 358">
              <a:extLst>
                <a:ext uri="{FF2B5EF4-FFF2-40B4-BE49-F238E27FC236}">
                  <a16:creationId xmlns:a16="http://schemas.microsoft.com/office/drawing/2014/main" id="{BB636323-E20C-4C0F-9871-82D35A3EE008}"/>
                </a:ext>
              </a:extLst>
            </p:cNvPr>
            <p:cNvSpPr/>
            <p:nvPr/>
          </p:nvSpPr>
          <p:spPr>
            <a:xfrm>
              <a:off x="163433" y="328130"/>
              <a:ext cx="789135" cy="459739"/>
            </a:xfrm>
            <a:prstGeom prst="rect">
              <a:avLst/>
            </a:prstGeom>
            <a:grpFill/>
            <a:ln w="12700" cap="flat">
              <a:solidFill>
                <a:srgbClr val="008796"/>
              </a:solidFill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400" b="1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</a:lstStyle>
            <a:p>
              <a:r>
                <a:rPr dirty="0"/>
                <a:t>342</a:t>
              </a:r>
            </a:p>
          </p:txBody>
        </p:sp>
      </p:grpSp>
      <p:pic>
        <p:nvPicPr>
          <p:cNvPr id="40" name="image2.png"/>
          <p:cNvPicPr>
            <a:picLocks noChangeAspect="1"/>
          </p:cNvPicPr>
          <p:nvPr/>
        </p:nvPicPr>
        <p:blipFill>
          <a:blip r:embed="rId5"/>
          <a:srcRect r="68816"/>
          <a:stretch>
            <a:fillRect/>
          </a:stretch>
        </p:blipFill>
        <p:spPr>
          <a:xfrm>
            <a:off x="522237" y="260648"/>
            <a:ext cx="808991" cy="38662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1" name="Group 324">
            <a:extLst>
              <a:ext uri="{FF2B5EF4-FFF2-40B4-BE49-F238E27FC236}">
                <a16:creationId xmlns:a16="http://schemas.microsoft.com/office/drawing/2014/main" id="{96DC335B-1725-4C13-8FB7-2B33F6A94F94}"/>
              </a:ext>
            </a:extLst>
          </p:cNvPr>
          <p:cNvGrpSpPr/>
          <p:nvPr/>
        </p:nvGrpSpPr>
        <p:grpSpPr>
          <a:xfrm>
            <a:off x="192109" y="3789050"/>
            <a:ext cx="1260001" cy="1260001"/>
            <a:chOff x="-1" y="-1"/>
            <a:chExt cx="1188005" cy="1188005"/>
          </a:xfrm>
          <a:solidFill>
            <a:srgbClr val="FFC000"/>
          </a:solidFill>
        </p:grpSpPr>
        <p:sp>
          <p:nvSpPr>
            <p:cNvPr id="42" name="Shape 322">
              <a:extLst>
                <a:ext uri="{FF2B5EF4-FFF2-40B4-BE49-F238E27FC236}">
                  <a16:creationId xmlns:a16="http://schemas.microsoft.com/office/drawing/2014/main" id="{47624EF3-113B-4415-B23C-C5CD60B075F3}"/>
                </a:ext>
              </a:extLst>
            </p:cNvPr>
            <p:cNvSpPr/>
            <p:nvPr/>
          </p:nvSpPr>
          <p:spPr>
            <a:xfrm>
              <a:off x="-1" y="-1"/>
              <a:ext cx="1188005" cy="1188005"/>
            </a:xfrm>
            <a:prstGeom prst="ellipse">
              <a:avLst/>
            </a:prstGeom>
            <a:grpFill/>
            <a:ln w="12700" cap="flat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 sz="2800" b="1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pPr>
              <a:endParaRPr>
                <a:solidFill>
                  <a:srgbClr val="FFC000"/>
                </a:solidFill>
              </a:endParaRPr>
            </a:p>
          </p:txBody>
        </p:sp>
        <p:sp>
          <p:nvSpPr>
            <p:cNvPr id="43" name="Shape 323">
              <a:extLst>
                <a:ext uri="{FF2B5EF4-FFF2-40B4-BE49-F238E27FC236}">
                  <a16:creationId xmlns:a16="http://schemas.microsoft.com/office/drawing/2014/main" id="{79507B11-22E4-4AFB-94E9-87C49E18A4DE}"/>
                </a:ext>
              </a:extLst>
            </p:cNvPr>
            <p:cNvSpPr/>
            <p:nvPr/>
          </p:nvSpPr>
          <p:spPr>
            <a:xfrm>
              <a:off x="173978" y="376357"/>
              <a:ext cx="840045" cy="435282"/>
            </a:xfrm>
            <a:prstGeom prst="rect">
              <a:avLst/>
            </a:prstGeom>
            <a:grpFill/>
            <a:ln w="12700" cap="flat">
              <a:solidFill>
                <a:srgbClr val="FFC000"/>
              </a:solidFill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 sz="2800" b="1">
                  <a:solidFill>
                    <a:srgbClr val="FFFFFF"/>
                  </a:solidFill>
                  <a:latin typeface="Nunito"/>
                  <a:ea typeface="Nunito"/>
                  <a:cs typeface="Nunito"/>
                  <a:sym typeface="Nunito"/>
                </a:defRPr>
              </a:lvl1pPr>
            </a:lstStyle>
            <a:p>
              <a:r>
                <a:rPr lang="ru-RU" sz="2400" dirty="0">
                  <a:solidFill>
                    <a:schemeClr val="bg1"/>
                  </a:solidFill>
                </a:rPr>
                <a:t>563</a:t>
              </a:r>
              <a:endParaRPr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44" name="Shape 328">
            <a:extLst>
              <a:ext uri="{FF2B5EF4-FFF2-40B4-BE49-F238E27FC236}">
                <a16:creationId xmlns:a16="http://schemas.microsoft.com/office/drawing/2014/main" id="{A57AD935-4617-4FC5-8258-1AADC8BDC9C4}"/>
              </a:ext>
            </a:extLst>
          </p:cNvPr>
          <p:cNvSpPr/>
          <p:nvPr/>
        </p:nvSpPr>
        <p:spPr>
          <a:xfrm>
            <a:off x="1542113" y="3890965"/>
            <a:ext cx="3838805" cy="10772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1200" b="1">
                <a:solidFill>
                  <a:srgbClr val="191919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lang="ru-RU" sz="1600" dirty="0">
                <a:solidFill>
                  <a:srgbClr val="FFC000"/>
                </a:solidFill>
              </a:rPr>
              <a:t>КОЛИЧЕСТВО ПРОЕКТОВ </a:t>
            </a:r>
          </a:p>
          <a:p>
            <a:pPr>
              <a:defRPr sz="1200" b="1">
                <a:solidFill>
                  <a:srgbClr val="191919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lang="ru-RU" sz="1600" dirty="0">
                <a:solidFill>
                  <a:srgbClr val="FFC000"/>
                </a:solidFill>
              </a:rPr>
              <a:t>СО НКО, ПРИНЯВШИХ УЧАСТИЕ </a:t>
            </a:r>
          </a:p>
          <a:p>
            <a:pPr>
              <a:defRPr sz="1200" b="1">
                <a:solidFill>
                  <a:srgbClr val="191919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lang="ru-RU" sz="1600" dirty="0">
                <a:solidFill>
                  <a:srgbClr val="FFC000"/>
                </a:solidFill>
              </a:rPr>
              <a:t>В ФЕДЕРАЛЬНЫХ И РЕГИОНАЛЬНЫХ</a:t>
            </a:r>
          </a:p>
          <a:p>
            <a:pPr>
              <a:defRPr sz="1200" b="1">
                <a:solidFill>
                  <a:srgbClr val="191919"/>
                </a:solidFill>
                <a:latin typeface="Nunito"/>
                <a:ea typeface="Nunito"/>
                <a:cs typeface="Nunito"/>
                <a:sym typeface="Nunito"/>
              </a:defRPr>
            </a:pPr>
            <a:r>
              <a:rPr lang="ru-RU" sz="1600" dirty="0">
                <a:solidFill>
                  <a:srgbClr val="FFC000"/>
                </a:solidFill>
              </a:rPr>
              <a:t>КОНКУРСАХ</a:t>
            </a:r>
          </a:p>
        </p:txBody>
      </p:sp>
      <p:sp>
        <p:nvSpPr>
          <p:cNvPr id="45" name="Shape 173">
            <a:extLst>
              <a:ext uri="{FF2B5EF4-FFF2-40B4-BE49-F238E27FC236}">
                <a16:creationId xmlns:a16="http://schemas.microsoft.com/office/drawing/2014/main" id="{1C748F3A-EE51-4239-A798-C7CEA8D8EA0E}"/>
              </a:ext>
            </a:extLst>
          </p:cNvPr>
          <p:cNvSpPr/>
          <p:nvPr/>
        </p:nvSpPr>
        <p:spPr>
          <a:xfrm rot="1954138">
            <a:off x="1244146" y="3714599"/>
            <a:ext cx="10569169" cy="132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Единый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ресурсный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центр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202</a:t>
            </a:r>
            <a:r>
              <a:rPr lang="ru-RU"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sz="4400" b="1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714349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E3B60307-6DB9-7C4A-BD75-171BE53150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4677527"/>
              </p:ext>
            </p:extLst>
          </p:nvPr>
        </p:nvGraphicFramePr>
        <p:xfrm>
          <a:off x="180754" y="1021718"/>
          <a:ext cx="6847367" cy="4975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3469092-556E-5844-926C-FFDAD6048E0D}"/>
              </a:ext>
            </a:extLst>
          </p:cNvPr>
          <p:cNvSpPr/>
          <p:nvPr/>
        </p:nvSpPr>
        <p:spPr>
          <a:xfrm>
            <a:off x="847059" y="5996763"/>
            <a:ext cx="10997609" cy="1094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данным Управления Министерства юстиции РФ по Республике Саха (Якутия)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F601245D-69CD-6148-924D-0727A7A303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0115208"/>
              </p:ext>
            </p:extLst>
          </p:nvPr>
        </p:nvGraphicFramePr>
        <p:xfrm>
          <a:off x="6943061" y="1021718"/>
          <a:ext cx="5248939" cy="4848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00FEB6D-99B0-E54C-8F09-861F30B47CFA}"/>
              </a:ext>
            </a:extLst>
          </p:cNvPr>
          <p:cNvSpPr/>
          <p:nvPr/>
        </p:nvSpPr>
        <p:spPr>
          <a:xfrm>
            <a:off x="3297864" y="54106"/>
            <a:ext cx="6096000" cy="7346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СОСТОЯНИЕ НЕКОММЕРЧЕСКОГО СЕКТОРА В РЕСПУБЛИКЕ САХА (ЯКУТИЯ)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image2.png">
            <a:extLst>
              <a:ext uri="{FF2B5EF4-FFF2-40B4-BE49-F238E27FC236}">
                <a16:creationId xmlns:a16="http://schemas.microsoft.com/office/drawing/2014/main" id="{9DD0F46B-A65F-AF4B-AF1B-32B0734FC395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68816"/>
          <a:stretch>
            <a:fillRect/>
          </a:stretch>
        </p:blipFill>
        <p:spPr>
          <a:xfrm>
            <a:off x="522237" y="260648"/>
            <a:ext cx="808991" cy="386625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73">
            <a:extLst>
              <a:ext uri="{FF2B5EF4-FFF2-40B4-BE49-F238E27FC236}">
                <a16:creationId xmlns:a16="http://schemas.microsoft.com/office/drawing/2014/main" id="{79559A3E-80ED-4C51-A8CA-0913453160A8}"/>
              </a:ext>
            </a:extLst>
          </p:cNvPr>
          <p:cNvSpPr/>
          <p:nvPr/>
        </p:nvSpPr>
        <p:spPr>
          <a:xfrm>
            <a:off x="-1043429" y="6298002"/>
            <a:ext cx="5648088" cy="482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 err="1"/>
              <a:t>Единый</a:t>
            </a:r>
            <a:r>
              <a:rPr dirty="0"/>
              <a:t> </a:t>
            </a:r>
            <a:r>
              <a:rPr dirty="0" err="1"/>
              <a:t>ресурсный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202</a:t>
            </a:r>
            <a:r>
              <a:rPr lang="ru-RU" dirty="0"/>
              <a:t>1</a:t>
            </a:r>
            <a:endParaRPr dirty="0"/>
          </a:p>
        </p:txBody>
      </p:sp>
      <p:sp>
        <p:nvSpPr>
          <p:cNvPr id="10" name="Shape 173">
            <a:extLst>
              <a:ext uri="{FF2B5EF4-FFF2-40B4-BE49-F238E27FC236}">
                <a16:creationId xmlns:a16="http://schemas.microsoft.com/office/drawing/2014/main" id="{07C9E78A-11F8-4D17-97CB-97EB927470A1}"/>
              </a:ext>
            </a:extLst>
          </p:cNvPr>
          <p:cNvSpPr/>
          <p:nvPr/>
        </p:nvSpPr>
        <p:spPr>
          <a:xfrm rot="1954138">
            <a:off x="1244146" y="3714599"/>
            <a:ext cx="10569169" cy="132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Единый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ресурсный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центр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202</a:t>
            </a:r>
            <a:r>
              <a:rPr lang="ru-RU"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sz="4400" b="1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806626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550AE849-882B-0243-9674-22346AA81B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7672049"/>
              </p:ext>
            </p:extLst>
          </p:nvPr>
        </p:nvGraphicFramePr>
        <p:xfrm>
          <a:off x="985837" y="271463"/>
          <a:ext cx="10529887" cy="585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7E81F80-91D6-124C-B28C-04A693BEB977}"/>
              </a:ext>
            </a:extLst>
          </p:cNvPr>
          <p:cNvSpPr/>
          <p:nvPr/>
        </p:nvSpPr>
        <p:spPr>
          <a:xfrm>
            <a:off x="3811656" y="6217205"/>
            <a:ext cx="4568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* по данным Фонда президентских грантов</a:t>
            </a:r>
            <a:r>
              <a:rPr lang="ru-RU" dirty="0">
                <a:effectLst/>
              </a:rPr>
              <a:t> </a:t>
            </a:r>
            <a:endParaRPr lang="ru-RU" dirty="0"/>
          </a:p>
        </p:txBody>
      </p:sp>
      <p:pic>
        <p:nvPicPr>
          <p:cNvPr id="5" name="image2.png">
            <a:extLst>
              <a:ext uri="{FF2B5EF4-FFF2-40B4-BE49-F238E27FC236}">
                <a16:creationId xmlns:a16="http://schemas.microsoft.com/office/drawing/2014/main" id="{A6BC31F9-6680-114D-B066-725913AAEE2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68816"/>
          <a:stretch>
            <a:fillRect/>
          </a:stretch>
        </p:blipFill>
        <p:spPr>
          <a:xfrm>
            <a:off x="522237" y="260648"/>
            <a:ext cx="808991" cy="386625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73">
            <a:extLst>
              <a:ext uri="{FF2B5EF4-FFF2-40B4-BE49-F238E27FC236}">
                <a16:creationId xmlns:a16="http://schemas.microsoft.com/office/drawing/2014/main" id="{442EAE10-894A-4106-99B5-3FCF1A09E011}"/>
              </a:ext>
            </a:extLst>
          </p:cNvPr>
          <p:cNvSpPr/>
          <p:nvPr/>
        </p:nvSpPr>
        <p:spPr>
          <a:xfrm>
            <a:off x="-1043429" y="6298002"/>
            <a:ext cx="5648088" cy="482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 err="1"/>
              <a:t>Единый</a:t>
            </a:r>
            <a:r>
              <a:rPr dirty="0"/>
              <a:t> </a:t>
            </a:r>
            <a:r>
              <a:rPr dirty="0" err="1"/>
              <a:t>ресурсный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202</a:t>
            </a:r>
            <a:r>
              <a:rPr lang="ru-RU" dirty="0"/>
              <a:t>1</a:t>
            </a:r>
            <a:endParaRPr dirty="0"/>
          </a:p>
        </p:txBody>
      </p:sp>
      <p:sp>
        <p:nvSpPr>
          <p:cNvPr id="7" name="Shape 173">
            <a:extLst>
              <a:ext uri="{FF2B5EF4-FFF2-40B4-BE49-F238E27FC236}">
                <a16:creationId xmlns:a16="http://schemas.microsoft.com/office/drawing/2014/main" id="{D34C480C-E094-4B0D-A8B7-28021F491BC7}"/>
              </a:ext>
            </a:extLst>
          </p:cNvPr>
          <p:cNvSpPr/>
          <p:nvPr/>
        </p:nvSpPr>
        <p:spPr>
          <a:xfrm rot="1954138">
            <a:off x="1244146" y="3714599"/>
            <a:ext cx="10569169" cy="132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Единый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ресурсный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центр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202</a:t>
            </a:r>
            <a:r>
              <a:rPr lang="ru-RU"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sz="4400" b="1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497986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2F234719-720D-1042-9605-61C847BD3B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4120055"/>
              </p:ext>
            </p:extLst>
          </p:nvPr>
        </p:nvGraphicFramePr>
        <p:xfrm>
          <a:off x="119061" y="0"/>
          <a:ext cx="6781803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089D469-9684-5846-AFF2-E2891E7623F4}"/>
              </a:ext>
            </a:extLst>
          </p:cNvPr>
          <p:cNvSpPr/>
          <p:nvPr/>
        </p:nvSpPr>
        <p:spPr>
          <a:xfrm>
            <a:off x="3048000" y="0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20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 поддержанных проектов от общего количества поданных заявок НКО Республики Саха (Якутия) на конкурсы Фонда президентских грантов в период 2017-2020 гг. *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4B08D3A3-901D-7F45-A29D-77647B619F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512276"/>
              </p:ext>
            </p:extLst>
          </p:nvPr>
        </p:nvGraphicFramePr>
        <p:xfrm>
          <a:off x="1331228" y="1428750"/>
          <a:ext cx="9463773" cy="5429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2.png">
            <a:extLst>
              <a:ext uri="{FF2B5EF4-FFF2-40B4-BE49-F238E27FC236}">
                <a16:creationId xmlns:a16="http://schemas.microsoft.com/office/drawing/2014/main" id="{6A8B17B3-F826-6048-AEF0-9AFB64D52BE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r="68816"/>
          <a:stretch>
            <a:fillRect/>
          </a:stretch>
        </p:blipFill>
        <p:spPr>
          <a:xfrm>
            <a:off x="522237" y="260648"/>
            <a:ext cx="808991" cy="38662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73">
            <a:extLst>
              <a:ext uri="{FF2B5EF4-FFF2-40B4-BE49-F238E27FC236}">
                <a16:creationId xmlns:a16="http://schemas.microsoft.com/office/drawing/2014/main" id="{EA2FB203-6D4A-405A-A7C2-9F6D5A3CB900}"/>
              </a:ext>
            </a:extLst>
          </p:cNvPr>
          <p:cNvSpPr/>
          <p:nvPr/>
        </p:nvSpPr>
        <p:spPr>
          <a:xfrm>
            <a:off x="-1043429" y="6298002"/>
            <a:ext cx="5648088" cy="482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 err="1"/>
              <a:t>Единый</a:t>
            </a:r>
            <a:r>
              <a:rPr dirty="0"/>
              <a:t> </a:t>
            </a:r>
            <a:r>
              <a:rPr dirty="0" err="1"/>
              <a:t>ресурсный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202</a:t>
            </a:r>
            <a:r>
              <a:rPr lang="ru-RU" dirty="0"/>
              <a:t>1</a:t>
            </a:r>
            <a:endParaRPr dirty="0"/>
          </a:p>
        </p:txBody>
      </p:sp>
      <p:sp>
        <p:nvSpPr>
          <p:cNvPr id="8" name="Shape 173">
            <a:extLst>
              <a:ext uri="{FF2B5EF4-FFF2-40B4-BE49-F238E27FC236}">
                <a16:creationId xmlns:a16="http://schemas.microsoft.com/office/drawing/2014/main" id="{7800AE7E-217F-4901-9F52-6F783C98AFBE}"/>
              </a:ext>
            </a:extLst>
          </p:cNvPr>
          <p:cNvSpPr/>
          <p:nvPr/>
        </p:nvSpPr>
        <p:spPr>
          <a:xfrm rot="1954138">
            <a:off x="1244146" y="3714599"/>
            <a:ext cx="10569169" cy="132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Единый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ресурсный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центр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202</a:t>
            </a:r>
            <a:r>
              <a:rPr lang="ru-RU"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sz="4400" b="1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391483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BE846091-1709-2E4F-B541-5418BBAC1D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0121910"/>
              </p:ext>
            </p:extLst>
          </p:nvPr>
        </p:nvGraphicFramePr>
        <p:xfrm>
          <a:off x="270933" y="152400"/>
          <a:ext cx="11921067" cy="6705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2.png">
            <a:extLst>
              <a:ext uri="{FF2B5EF4-FFF2-40B4-BE49-F238E27FC236}">
                <a16:creationId xmlns:a16="http://schemas.microsoft.com/office/drawing/2014/main" id="{549D7B61-E47C-B14A-8879-17AADFFC76B2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68816"/>
          <a:stretch>
            <a:fillRect/>
          </a:stretch>
        </p:blipFill>
        <p:spPr>
          <a:xfrm>
            <a:off x="522237" y="260648"/>
            <a:ext cx="808991" cy="386625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73">
            <a:extLst>
              <a:ext uri="{FF2B5EF4-FFF2-40B4-BE49-F238E27FC236}">
                <a16:creationId xmlns:a16="http://schemas.microsoft.com/office/drawing/2014/main" id="{C6E08678-F3BE-45BD-8AEF-759E8B095B68}"/>
              </a:ext>
            </a:extLst>
          </p:cNvPr>
          <p:cNvSpPr/>
          <p:nvPr/>
        </p:nvSpPr>
        <p:spPr>
          <a:xfrm>
            <a:off x="-1043429" y="6298002"/>
            <a:ext cx="5648088" cy="4825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dirty="0" err="1"/>
              <a:t>Единый</a:t>
            </a:r>
            <a:r>
              <a:rPr dirty="0"/>
              <a:t> </a:t>
            </a:r>
            <a:r>
              <a:rPr dirty="0" err="1"/>
              <a:t>ресурсный</a:t>
            </a:r>
            <a:r>
              <a:rPr dirty="0"/>
              <a:t> </a:t>
            </a:r>
            <a:r>
              <a:rPr dirty="0" err="1"/>
              <a:t>центр</a:t>
            </a:r>
            <a:r>
              <a:rPr dirty="0"/>
              <a:t> 202</a:t>
            </a:r>
            <a:r>
              <a:rPr lang="ru-RU" dirty="0"/>
              <a:t>1</a:t>
            </a:r>
            <a:endParaRPr dirty="0"/>
          </a:p>
        </p:txBody>
      </p:sp>
      <p:sp>
        <p:nvSpPr>
          <p:cNvPr id="6" name="Shape 173">
            <a:extLst>
              <a:ext uri="{FF2B5EF4-FFF2-40B4-BE49-F238E27FC236}">
                <a16:creationId xmlns:a16="http://schemas.microsoft.com/office/drawing/2014/main" id="{F9A23096-B129-42DB-80B1-986BCA7D8E99}"/>
              </a:ext>
            </a:extLst>
          </p:cNvPr>
          <p:cNvSpPr/>
          <p:nvPr/>
        </p:nvSpPr>
        <p:spPr>
          <a:xfrm rot="1954138">
            <a:off x="1244146" y="3714599"/>
            <a:ext cx="10569169" cy="132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Единый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ресурсный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центр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202</a:t>
            </a:r>
            <a:r>
              <a:rPr lang="ru-RU"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sz="4400" b="1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697411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32A654A-BB33-1943-8105-C4B862841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880684"/>
              </p:ext>
            </p:extLst>
          </p:nvPr>
        </p:nvGraphicFramePr>
        <p:xfrm>
          <a:off x="0" y="1124262"/>
          <a:ext cx="12191999" cy="58820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1333">
                  <a:extLst>
                    <a:ext uri="{9D8B030D-6E8A-4147-A177-3AD203B41FA5}">
                      <a16:colId xmlns:a16="http://schemas.microsoft.com/office/drawing/2014/main" val="4181137472"/>
                    </a:ext>
                  </a:extLst>
                </a:gridCol>
                <a:gridCol w="2082800">
                  <a:extLst>
                    <a:ext uri="{9D8B030D-6E8A-4147-A177-3AD203B41FA5}">
                      <a16:colId xmlns:a16="http://schemas.microsoft.com/office/drawing/2014/main" val="2529076588"/>
                    </a:ext>
                  </a:extLst>
                </a:gridCol>
                <a:gridCol w="2268717">
                  <a:extLst>
                    <a:ext uri="{9D8B030D-6E8A-4147-A177-3AD203B41FA5}">
                      <a16:colId xmlns:a16="http://schemas.microsoft.com/office/drawing/2014/main" val="2022002947"/>
                    </a:ext>
                  </a:extLst>
                </a:gridCol>
                <a:gridCol w="782693">
                  <a:extLst>
                    <a:ext uri="{9D8B030D-6E8A-4147-A177-3AD203B41FA5}">
                      <a16:colId xmlns:a16="http://schemas.microsoft.com/office/drawing/2014/main" val="4015389774"/>
                    </a:ext>
                  </a:extLst>
                </a:gridCol>
                <a:gridCol w="674095">
                  <a:extLst>
                    <a:ext uri="{9D8B030D-6E8A-4147-A177-3AD203B41FA5}">
                      <a16:colId xmlns:a16="http://schemas.microsoft.com/office/drawing/2014/main" val="1565903918"/>
                    </a:ext>
                  </a:extLst>
                </a:gridCol>
                <a:gridCol w="1127024">
                  <a:extLst>
                    <a:ext uri="{9D8B030D-6E8A-4147-A177-3AD203B41FA5}">
                      <a16:colId xmlns:a16="http://schemas.microsoft.com/office/drawing/2014/main" val="1714645131"/>
                    </a:ext>
                  </a:extLst>
                </a:gridCol>
                <a:gridCol w="1125700">
                  <a:extLst>
                    <a:ext uri="{9D8B030D-6E8A-4147-A177-3AD203B41FA5}">
                      <a16:colId xmlns:a16="http://schemas.microsoft.com/office/drawing/2014/main" val="1169701109"/>
                    </a:ext>
                  </a:extLst>
                </a:gridCol>
                <a:gridCol w="1689875">
                  <a:extLst>
                    <a:ext uri="{9D8B030D-6E8A-4147-A177-3AD203B41FA5}">
                      <a16:colId xmlns:a16="http://schemas.microsoft.com/office/drawing/2014/main" val="909818935"/>
                    </a:ext>
                  </a:extLst>
                </a:gridCol>
                <a:gridCol w="1509762">
                  <a:extLst>
                    <a:ext uri="{9D8B030D-6E8A-4147-A177-3AD203B41FA5}">
                      <a16:colId xmlns:a16="http://schemas.microsoft.com/office/drawing/2014/main" val="4094049400"/>
                    </a:ext>
                  </a:extLst>
                </a:gridCol>
              </a:tblGrid>
              <a:tr h="2246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Место в рейтинге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Муниципальный район / Городской округ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доля НКО в МР/ ГО в республике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Проектная культура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Охват </a:t>
                      </a:r>
                      <a:r>
                        <a:rPr lang="ru-RU" sz="1600" dirty="0" err="1">
                          <a:effectLst/>
                        </a:rPr>
                        <a:t>благополучателей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Источники финансирования НКО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Уровень информационной открытости НКО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Взаимодействуете с органами государственной власти и местного самоуправления?: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Итоговый балл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99190646"/>
                  </a:ext>
                </a:extLst>
              </a:tr>
              <a:tr h="279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МИРНИНСКИЙ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84495726"/>
                  </a:ext>
                </a:extLst>
              </a:tr>
              <a:tr h="279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ЯКУТСК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3304475"/>
                  </a:ext>
                </a:extLst>
              </a:tr>
              <a:tr h="279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АЛДАНСКИЙ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1045890"/>
                  </a:ext>
                </a:extLst>
              </a:tr>
              <a:tr h="279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ГОРНЫЙ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7659365"/>
                  </a:ext>
                </a:extLst>
              </a:tr>
              <a:tr h="570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ЧУРАПЧИНСКИЙ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8870105"/>
                  </a:ext>
                </a:extLst>
              </a:tr>
              <a:tr h="5709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ХАНГАЛАССКИЙ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29091983"/>
                  </a:ext>
                </a:extLst>
              </a:tr>
              <a:tr h="279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ЛЕНСКИЙ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33221414"/>
                  </a:ext>
                </a:extLst>
              </a:tr>
              <a:tr h="279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ЖАТАЙ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80855872"/>
                  </a:ext>
                </a:extLst>
              </a:tr>
              <a:tr h="279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СУНТАРСКИЙ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8997921"/>
                  </a:ext>
                </a:extLst>
              </a:tr>
              <a:tr h="2790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effectLst/>
                        </a:rPr>
                        <a:t>ЖИГАНСКИЙ 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66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8731755"/>
                  </a:ext>
                </a:extLst>
              </a:tr>
            </a:tbl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0F2FAF4-EF84-7F40-BC67-6236B1D26BA5}"/>
              </a:ext>
            </a:extLst>
          </p:cNvPr>
          <p:cNvSpPr/>
          <p:nvPr/>
        </p:nvSpPr>
        <p:spPr>
          <a:xfrm>
            <a:off x="1717964" y="112423"/>
            <a:ext cx="9240981" cy="734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РЕЙТИНГ МУНИЦИПАЛЬНЫХ РАЙОНОВ И ГОРОДСКИХ ОКРУГОВ ПО УРОВНЮ РАЗВИТИЯ НЕКОММЕРЧЕСКОГО СЕКТОРА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CA20186E-47BB-7B4B-B55F-661D32AEA1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68816"/>
          <a:stretch>
            <a:fillRect/>
          </a:stretch>
        </p:blipFill>
        <p:spPr>
          <a:xfrm>
            <a:off x="522237" y="260648"/>
            <a:ext cx="808991" cy="38662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73">
            <a:extLst>
              <a:ext uri="{FF2B5EF4-FFF2-40B4-BE49-F238E27FC236}">
                <a16:creationId xmlns:a16="http://schemas.microsoft.com/office/drawing/2014/main" id="{B1489A50-AF78-4AF5-A6A5-81AFE583351B}"/>
              </a:ext>
            </a:extLst>
          </p:cNvPr>
          <p:cNvSpPr/>
          <p:nvPr/>
        </p:nvSpPr>
        <p:spPr>
          <a:xfrm rot="1954138">
            <a:off x="1244146" y="3714599"/>
            <a:ext cx="10569169" cy="13271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lnSpc>
                <a:spcPct val="231812"/>
              </a:lnSpc>
              <a:defRPr sz="1600">
                <a:solidFill>
                  <a:srgbClr val="E7E6E6"/>
                </a:solidFill>
                <a:latin typeface="Nunito"/>
                <a:ea typeface="Nunito"/>
                <a:cs typeface="Nunito"/>
                <a:sym typeface="Nunito"/>
              </a:defRPr>
            </a:lvl1pPr>
          </a:lstStyle>
          <a:p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Единый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ресурсный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sz="4400" b="1" spc="50" dirty="0" err="1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центр</a:t>
            </a:r>
            <a:r>
              <a:rPr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202</a:t>
            </a:r>
            <a:r>
              <a:rPr lang="ru-RU" sz="4400" b="1" spc="50" dirty="0">
                <a:ln w="0"/>
                <a:solidFill>
                  <a:schemeClr val="bg2">
                    <a:alpha val="4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</a:t>
            </a:r>
            <a:endParaRPr sz="4400" b="1" spc="50" dirty="0">
              <a:ln w="0"/>
              <a:solidFill>
                <a:schemeClr val="bg2">
                  <a:alpha val="4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3796777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1050</Words>
  <Application>Microsoft Office PowerPoint</Application>
  <PresentationFormat>Широкоэкранный</PresentationFormat>
  <Paragraphs>469</Paragraphs>
  <Slides>11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Nunito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Сардана Григорьева</dc:creator>
  <cp:lastModifiedBy>User</cp:lastModifiedBy>
  <cp:revision>18</cp:revision>
  <dcterms:created xsi:type="dcterms:W3CDTF">2021-02-25T13:01:22Z</dcterms:created>
  <dcterms:modified xsi:type="dcterms:W3CDTF">2021-02-27T01:48:16Z</dcterms:modified>
</cp:coreProperties>
</file>